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3" r:id="rId1"/>
  </p:sldMasterIdLst>
  <p:notesMasterIdLst>
    <p:notesMasterId r:id="rId75"/>
  </p:notesMasterIdLst>
  <p:sldIdLst>
    <p:sldId id="332" r:id="rId2"/>
    <p:sldId id="267" r:id="rId3"/>
    <p:sldId id="301" r:id="rId4"/>
    <p:sldId id="303" r:id="rId5"/>
    <p:sldId id="256" r:id="rId6"/>
    <p:sldId id="261" r:id="rId7"/>
    <p:sldId id="333" r:id="rId8"/>
    <p:sldId id="257" r:id="rId9"/>
    <p:sldId id="268" r:id="rId10"/>
    <p:sldId id="334" r:id="rId11"/>
    <p:sldId id="258" r:id="rId12"/>
    <p:sldId id="310" r:id="rId13"/>
    <p:sldId id="259" r:id="rId14"/>
    <p:sldId id="304" r:id="rId15"/>
    <p:sldId id="305" r:id="rId16"/>
    <p:sldId id="271" r:id="rId17"/>
    <p:sldId id="306" r:id="rId18"/>
    <p:sldId id="272" r:id="rId19"/>
    <p:sldId id="273" r:id="rId20"/>
    <p:sldId id="262" r:id="rId21"/>
    <p:sldId id="260" r:id="rId22"/>
    <p:sldId id="307" r:id="rId23"/>
    <p:sldId id="279" r:id="rId24"/>
    <p:sldId id="308" r:id="rId25"/>
    <p:sldId id="263" r:id="rId26"/>
    <p:sldId id="309" r:id="rId27"/>
    <p:sldId id="288" r:id="rId28"/>
    <p:sldId id="311" r:id="rId29"/>
    <p:sldId id="292" r:id="rId30"/>
    <p:sldId id="314" r:id="rId31"/>
    <p:sldId id="312" r:id="rId32"/>
    <p:sldId id="313" r:id="rId33"/>
    <p:sldId id="289" r:id="rId34"/>
    <p:sldId id="315" r:id="rId35"/>
    <p:sldId id="282" r:id="rId36"/>
    <p:sldId id="316" r:id="rId37"/>
    <p:sldId id="283" r:id="rId38"/>
    <p:sldId id="317" r:id="rId39"/>
    <p:sldId id="290" r:id="rId40"/>
    <p:sldId id="318" r:id="rId41"/>
    <p:sldId id="319" r:id="rId42"/>
    <p:sldId id="284" r:id="rId43"/>
    <p:sldId id="291" r:id="rId44"/>
    <p:sldId id="320" r:id="rId45"/>
    <p:sldId id="285" r:id="rId46"/>
    <p:sldId id="321" r:id="rId47"/>
    <p:sldId id="286" r:id="rId48"/>
    <p:sldId id="322" r:id="rId49"/>
    <p:sldId id="281" r:id="rId50"/>
    <p:sldId id="323" r:id="rId51"/>
    <p:sldId id="275" r:id="rId52"/>
    <p:sldId id="324" r:id="rId53"/>
    <p:sldId id="276" r:id="rId54"/>
    <p:sldId id="274" r:id="rId55"/>
    <p:sldId id="277" r:id="rId56"/>
    <p:sldId id="278" r:id="rId57"/>
    <p:sldId id="264" r:id="rId58"/>
    <p:sldId id="265" r:id="rId59"/>
    <p:sldId id="266" r:id="rId60"/>
    <p:sldId id="294" r:id="rId61"/>
    <p:sldId id="325" r:id="rId62"/>
    <p:sldId id="295" r:id="rId63"/>
    <p:sldId id="326" r:id="rId64"/>
    <p:sldId id="327" r:id="rId65"/>
    <p:sldId id="296" r:id="rId66"/>
    <p:sldId id="328" r:id="rId67"/>
    <p:sldId id="298" r:id="rId68"/>
    <p:sldId id="329" r:id="rId69"/>
    <p:sldId id="297" r:id="rId70"/>
    <p:sldId id="330" r:id="rId71"/>
    <p:sldId id="331" r:id="rId72"/>
    <p:sldId id="299" r:id="rId73"/>
    <p:sldId id="300" r:id="rId7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 initials="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6323" autoAdjust="0"/>
  </p:normalViewPr>
  <p:slideViewPr>
    <p:cSldViewPr snapToGrid="0">
      <p:cViewPr>
        <p:scale>
          <a:sx n="70" d="100"/>
          <a:sy n="70" d="100"/>
        </p:scale>
        <p:origin x="-720" y="174"/>
      </p:cViewPr>
      <p:guideLst>
        <p:guide orient="horz" pos="2160"/>
        <p:guide pos="3840"/>
      </p:guideLst>
    </p:cSldViewPr>
  </p:slideViewPr>
  <p:notesTextViewPr>
    <p:cViewPr>
      <p:scale>
        <a:sx n="1" d="1"/>
        <a:sy n="1" d="1"/>
      </p:scale>
      <p:origin x="0" y="0"/>
    </p:cViewPr>
  </p:notesTextViewPr>
  <p:sorterViewPr>
    <p:cViewPr>
      <p:scale>
        <a:sx n="100" d="100"/>
        <a:sy n="100" d="100"/>
      </p:scale>
      <p:origin x="0" y="709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3E97C91-FE31-49F3-8B0F-D199F09E9113}" type="datetimeFigureOut">
              <a:rPr lang="fa-IR" smtClean="0"/>
              <a:t>1442/10/18</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574F963-34DD-4C16-9DA7-5A41754C2D67}" type="slidenum">
              <a:rPr lang="fa-IR" smtClean="0"/>
              <a:t>‹#›</a:t>
            </a:fld>
            <a:endParaRPr lang="fa-IR"/>
          </a:p>
        </p:txBody>
      </p:sp>
    </p:spTree>
    <p:extLst>
      <p:ext uri="{BB962C8B-B14F-4D97-AF65-F5344CB8AC3E}">
        <p14:creationId xmlns:p14="http://schemas.microsoft.com/office/powerpoint/2010/main" val="38681641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E574F963-34DD-4C16-9DA7-5A41754C2D67}" type="slidenum">
              <a:rPr lang="fa-IR" smtClean="0"/>
              <a:t>2</a:t>
            </a:fld>
            <a:endParaRPr lang="fa-IR"/>
          </a:p>
        </p:txBody>
      </p:sp>
    </p:spTree>
    <p:extLst>
      <p:ext uri="{BB962C8B-B14F-4D97-AF65-F5344CB8AC3E}">
        <p14:creationId xmlns:p14="http://schemas.microsoft.com/office/powerpoint/2010/main" val="2746080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A3B315-076B-4168-A0D1-FFAB5972CA52}" type="datetimeFigureOut">
              <a:rPr lang="fa-IR" smtClean="0"/>
              <a:t>1442/10/18</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328532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3B315-076B-4168-A0D1-FFAB5972CA52}" type="datetimeFigureOut">
              <a:rPr lang="fa-IR" smtClean="0"/>
              <a:t>1442/10/18</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260376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3B315-076B-4168-A0D1-FFAB5972CA52}" type="datetimeFigureOut">
              <a:rPr lang="fa-IR" smtClean="0"/>
              <a:t>1442/10/18</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F7B3E8-56D2-40AC-9043-F3A289E92F89}"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0920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9A3B315-076B-4168-A0D1-FFAB5972CA52}" type="datetimeFigureOut">
              <a:rPr lang="fa-IR" smtClean="0"/>
              <a:t>1442/10/18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296407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9A3B315-076B-4168-A0D1-FFAB5972CA52}" type="datetimeFigureOut">
              <a:rPr lang="fa-IR" smtClean="0"/>
              <a:t>1442/10/18</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F7B3E8-56D2-40AC-9043-F3A289E92F89}"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1964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9A3B315-076B-4168-A0D1-FFAB5972CA52}" type="datetimeFigureOut">
              <a:rPr lang="fa-IR" smtClean="0"/>
              <a:t>1442/10/18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1976253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A3B315-076B-4168-A0D1-FFAB5972CA52}" type="datetimeFigureOut">
              <a:rPr lang="fa-IR" smtClean="0"/>
              <a:t>1442/10/18</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2205203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A3B315-076B-4168-A0D1-FFAB5972CA52}" type="datetimeFigureOut">
              <a:rPr lang="fa-IR" smtClean="0"/>
              <a:t>1442/10/18</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102576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A3B315-076B-4168-A0D1-FFAB5972CA52}" type="datetimeFigureOut">
              <a:rPr lang="fa-IR" smtClean="0"/>
              <a:t>1442/10/18</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85307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3B315-076B-4168-A0D1-FFAB5972CA52}" type="datetimeFigureOut">
              <a:rPr lang="fa-IR" smtClean="0"/>
              <a:t>1442/10/18</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260345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A3B315-076B-4168-A0D1-FFAB5972CA52}" type="datetimeFigureOut">
              <a:rPr lang="fa-IR" smtClean="0"/>
              <a:t>1442/10/18</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257495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A3B315-076B-4168-A0D1-FFAB5972CA52}" type="datetimeFigureOut">
              <a:rPr lang="fa-IR" smtClean="0"/>
              <a:t>1442/10/18</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383175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A3B315-076B-4168-A0D1-FFAB5972CA52}" type="datetimeFigureOut">
              <a:rPr lang="fa-IR" smtClean="0"/>
              <a:t>1442/10/18</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333735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3B315-076B-4168-A0D1-FFAB5972CA52}" type="datetimeFigureOut">
              <a:rPr lang="fa-IR" smtClean="0"/>
              <a:t>1442/10/18</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77933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3B315-076B-4168-A0D1-FFAB5972CA52}" type="datetimeFigureOut">
              <a:rPr lang="fa-IR" smtClean="0"/>
              <a:t>1442/10/18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332775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3B315-076B-4168-A0D1-FFAB5972CA52}" type="datetimeFigureOut">
              <a:rPr lang="fa-IR" smtClean="0"/>
              <a:t>1442/10/18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F7B3E8-56D2-40AC-9043-F3A289E92F89}" type="slidenum">
              <a:rPr lang="fa-IR" smtClean="0"/>
              <a:t>‹#›</a:t>
            </a:fld>
            <a:endParaRPr lang="fa-IR"/>
          </a:p>
        </p:txBody>
      </p:sp>
    </p:spTree>
    <p:extLst>
      <p:ext uri="{BB962C8B-B14F-4D97-AF65-F5344CB8AC3E}">
        <p14:creationId xmlns:p14="http://schemas.microsoft.com/office/powerpoint/2010/main" val="219762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9A3B315-076B-4168-A0D1-FFAB5972CA52}" type="datetimeFigureOut">
              <a:rPr lang="fa-IR" smtClean="0"/>
              <a:t>1442/10/18</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6F7B3E8-56D2-40AC-9043-F3A289E92F89}" type="slidenum">
              <a:rPr lang="fa-IR" smtClean="0"/>
              <a:t>‹#›</a:t>
            </a:fld>
            <a:endParaRPr lang="fa-IR"/>
          </a:p>
        </p:txBody>
      </p:sp>
    </p:spTree>
    <p:extLst>
      <p:ext uri="{BB962C8B-B14F-4D97-AF65-F5344CB8AC3E}">
        <p14:creationId xmlns:p14="http://schemas.microsoft.com/office/powerpoint/2010/main" val="397088536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hirinzadeh.com/%d8%a7%d9%81%d8%b3%d8%b1%d8%af%da%af%db%8c-%d9%81%d8%b5%d9%84%db%8c/" TargetMode="External"/><Relationship Id="rId2" Type="http://schemas.openxmlformats.org/officeDocument/2006/relationships/hyperlink" Target="https://www.shirinzadeh.com/%d8%a7%d9%81%d8%b3%d8%b1%d8%af%da%af%db%8c-%d8%a7%d8%b3%d8%a7%d8%b3%db%8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114817"/>
            <a:ext cx="8915399" cy="2412734"/>
          </a:xfrm>
        </p:spPr>
        <p:style>
          <a:lnRef idx="3">
            <a:schemeClr val="lt1"/>
          </a:lnRef>
          <a:fillRef idx="1">
            <a:schemeClr val="accent3"/>
          </a:fillRef>
          <a:effectRef idx="1">
            <a:schemeClr val="accent3"/>
          </a:effectRef>
          <a:fontRef idx="minor">
            <a:schemeClr val="lt1"/>
          </a:fontRef>
        </p:style>
        <p:txBody>
          <a:bodyPr>
            <a:noAutofit/>
          </a:bodyPr>
          <a:lstStyle/>
          <a:p>
            <a:pPr marL="342900" lvl="0" indent="-342900" algn="ctr">
              <a:lnSpc>
                <a:spcPct val="150000"/>
              </a:lnSpc>
              <a:spcBef>
                <a:spcPts val="1000"/>
              </a:spcBef>
            </a:pPr>
            <a:r>
              <a:rPr lang="fa-IR" sz="5400" b="1" dirty="0">
                <a:solidFill>
                  <a:srgbClr val="C00000"/>
                </a:solidFill>
                <a:cs typeface="B Zar" panose="00000400000000000000" pitchFamily="2" charset="-78"/>
              </a:rPr>
              <a:t>افسردگی بعد از زایمان</a:t>
            </a:r>
            <a:br>
              <a:rPr lang="fa-IR" sz="5400" b="1" dirty="0">
                <a:solidFill>
                  <a:srgbClr val="C00000"/>
                </a:solidFill>
                <a:cs typeface="B Zar" panose="00000400000000000000" pitchFamily="2" charset="-78"/>
              </a:rPr>
            </a:br>
            <a:endParaRPr lang="en-US" sz="5400" dirty="0">
              <a:solidFill>
                <a:srgbClr val="C00000"/>
              </a:solidFill>
              <a:cs typeface="B Zar" panose="00000400000000000000" pitchFamily="2" charset="-78"/>
            </a:endParaRPr>
          </a:p>
        </p:txBody>
      </p:sp>
      <p:sp>
        <p:nvSpPr>
          <p:cNvPr id="3" name="Text Placeholder 2"/>
          <p:cNvSpPr>
            <a:spLocks noGrp="1"/>
          </p:cNvSpPr>
          <p:nvPr>
            <p:ph type="body" idx="1"/>
          </p:nvPr>
        </p:nvSpPr>
        <p:spPr>
          <a:xfrm>
            <a:off x="2605415" y="2442576"/>
            <a:ext cx="8918530" cy="3356976"/>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342900" lvl="0" indent="-342900" algn="ctr">
              <a:lnSpc>
                <a:spcPct val="150000"/>
              </a:lnSpc>
              <a:buClr>
                <a:srgbClr val="4A66AC"/>
              </a:buClr>
              <a:buFont typeface="Wingdings 3" charset="2"/>
              <a:buChar char=""/>
            </a:pPr>
            <a:endParaRPr lang="en-US" altLang="fa-IR" sz="4000" b="1" dirty="0" smtClean="0">
              <a:solidFill>
                <a:srgbClr val="002060"/>
              </a:solidFill>
              <a:latin typeface="Arial Unicode MS" panose="020B0604020202020204" pitchFamily="34" charset="-128"/>
              <a:cs typeface="B Zar" panose="00000400000000000000" pitchFamily="2" charset="-78"/>
            </a:endParaRPr>
          </a:p>
          <a:p>
            <a:pPr marL="342900" lvl="0" indent="-342900" algn="ctr">
              <a:lnSpc>
                <a:spcPct val="150000"/>
              </a:lnSpc>
              <a:buClr>
                <a:srgbClr val="4A66AC"/>
              </a:buClr>
              <a:buFont typeface="Wingdings 3" charset="2"/>
              <a:buChar char=""/>
            </a:pPr>
            <a:r>
              <a:rPr lang="fa-IR" altLang="fa-IR" sz="4000" b="1" dirty="0" smtClean="0">
                <a:solidFill>
                  <a:srgbClr val="002060"/>
                </a:solidFill>
                <a:latin typeface="Arial Unicode MS" panose="020B0604020202020204" pitchFamily="34" charset="-128"/>
                <a:cs typeface="B Zar" panose="00000400000000000000" pitchFamily="2" charset="-78"/>
              </a:rPr>
              <a:t>Postpartum </a:t>
            </a:r>
            <a:r>
              <a:rPr lang="fa-IR" altLang="fa-IR" sz="4000" b="1" dirty="0">
                <a:solidFill>
                  <a:srgbClr val="002060"/>
                </a:solidFill>
                <a:latin typeface="Arial Unicode MS" panose="020B0604020202020204" pitchFamily="34" charset="-128"/>
                <a:cs typeface="B Zar" panose="00000400000000000000" pitchFamily="2" charset="-78"/>
              </a:rPr>
              <a:t>depression</a:t>
            </a:r>
            <a:r>
              <a:rPr lang="en-US" altLang="fa-IR" sz="4000" b="1" dirty="0">
                <a:solidFill>
                  <a:srgbClr val="002060"/>
                </a:solidFill>
                <a:latin typeface="Arial Unicode MS" panose="020B0604020202020204" pitchFamily="34" charset="-128"/>
                <a:cs typeface="B Zar" panose="00000400000000000000" pitchFamily="2" charset="-78"/>
              </a:rPr>
              <a:t> </a:t>
            </a:r>
            <a:r>
              <a:rPr lang="en-US" altLang="fa-IR" sz="4000" b="1" dirty="0" smtClean="0">
                <a:solidFill>
                  <a:srgbClr val="002060"/>
                </a:solidFill>
                <a:latin typeface="Arial Unicode MS" panose="020B0604020202020204" pitchFamily="34" charset="-128"/>
                <a:cs typeface="B Zar" panose="00000400000000000000" pitchFamily="2" charset="-78"/>
              </a:rPr>
              <a:t>disorder</a:t>
            </a:r>
          </a:p>
          <a:p>
            <a:pPr marL="342900" lvl="0" indent="-342900" algn="ctr">
              <a:lnSpc>
                <a:spcPct val="150000"/>
              </a:lnSpc>
              <a:buClr>
                <a:srgbClr val="4A66AC"/>
              </a:buClr>
              <a:buFont typeface="Wingdings 3" charset="2"/>
              <a:buChar char=""/>
            </a:pPr>
            <a:r>
              <a:rPr lang="fa-IR" sz="4000" b="1" dirty="0" smtClean="0">
                <a:solidFill>
                  <a:srgbClr val="002060"/>
                </a:solidFill>
                <a:latin typeface="Arial Unicode MS" panose="020B0604020202020204" pitchFamily="34" charset="-128"/>
                <a:cs typeface="B Zar" panose="00000400000000000000" pitchFamily="2" charset="-78"/>
              </a:rPr>
              <a:t>گروه آموزشی مهر جنوب(دکتر برومند)</a:t>
            </a:r>
          </a:p>
          <a:p>
            <a:pPr marL="342900" lvl="0" indent="-342900" algn="ctr">
              <a:lnSpc>
                <a:spcPct val="150000"/>
              </a:lnSpc>
              <a:buClr>
                <a:srgbClr val="4A66AC"/>
              </a:buClr>
              <a:buFont typeface="Wingdings 3" charset="2"/>
              <a:buChar char=""/>
            </a:pPr>
            <a:r>
              <a:rPr lang="fa-IR" sz="4000" b="1" dirty="0" smtClean="0">
                <a:solidFill>
                  <a:srgbClr val="002060"/>
                </a:solidFill>
                <a:latin typeface="Arial Unicode MS" panose="020B0604020202020204" pitchFamily="34" charset="-128"/>
                <a:cs typeface="B Zar" panose="00000400000000000000" pitchFamily="2" charset="-78"/>
              </a:rPr>
              <a:t>تدوین: سیده مریم تیمار</a:t>
            </a:r>
            <a:endParaRPr lang="fa-IR" sz="4000" b="1" dirty="0">
              <a:solidFill>
                <a:srgbClr val="002060"/>
              </a:solidFill>
              <a:cs typeface="B Zar" panose="00000400000000000000" pitchFamily="2" charset="-78"/>
            </a:endParaRPr>
          </a:p>
          <a:p>
            <a:pPr algn="r"/>
            <a:endParaRPr lang="en-US" sz="4000" dirty="0">
              <a:cs typeface="B Zar" panose="00000400000000000000" pitchFamily="2" charset="-78"/>
            </a:endParaRPr>
          </a:p>
        </p:txBody>
      </p:sp>
    </p:spTree>
    <p:extLst>
      <p:ext uri="{BB962C8B-B14F-4D97-AF65-F5344CB8AC3E}">
        <p14:creationId xmlns:p14="http://schemas.microsoft.com/office/powerpoint/2010/main" val="2466315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53437" y="1440493"/>
            <a:ext cx="9851176" cy="4470729"/>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200000"/>
              </a:lnSpc>
            </a:pPr>
            <a:r>
              <a:rPr lang="fa-IR" sz="3200" b="1" dirty="0">
                <a:solidFill>
                  <a:prstClr val="black">
                    <a:lumMod val="75000"/>
                    <a:lumOff val="25000"/>
                  </a:prstClr>
                </a:solidFill>
                <a:cs typeface="B Zar" panose="00000400000000000000" pitchFamily="2" charset="-78"/>
              </a:rPr>
              <a:t>زنانی که از این وضعیت رنج می برند بسیار متشنج و اشفته هستند و اغلب باور های غیر عادی و ناراحت کننده درباره خود و یا نوزادشان دارند</a:t>
            </a:r>
            <a:endParaRPr lang="en-US" sz="3200" b="1" dirty="0">
              <a:cs typeface="B Zar" panose="00000400000000000000" pitchFamily="2" charset="-78"/>
            </a:endParaRPr>
          </a:p>
        </p:txBody>
      </p:sp>
    </p:spTree>
    <p:extLst>
      <p:ext uri="{BB962C8B-B14F-4D97-AF65-F5344CB8AC3E}">
        <p14:creationId xmlns:p14="http://schemas.microsoft.com/office/powerpoint/2010/main" val="3208572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15921" y="624110"/>
            <a:ext cx="9688691" cy="1280890"/>
          </a:xfrm>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fa-IR" sz="4900" b="1" dirty="0" smtClean="0">
                <a:solidFill>
                  <a:srgbClr val="002060"/>
                </a:solidFill>
                <a:cs typeface="B Nazanin" panose="00000400000000000000" pitchFamily="2" charset="-78"/>
              </a:rPr>
              <a:t>نشانه‌های افسردگی پس از زایمان و تشخیص آن</a:t>
            </a:r>
            <a:r>
              <a:rPr lang="fa-IR" b="1" dirty="0" smtClean="0"/>
              <a:t/>
            </a:r>
            <a:br>
              <a:rPr lang="fa-IR" b="1" dirty="0" smtClean="0"/>
            </a:br>
            <a:endParaRPr lang="fa-IR" dirty="0"/>
          </a:p>
        </p:txBody>
      </p:sp>
      <p:sp>
        <p:nvSpPr>
          <p:cNvPr id="7" name="Content Placeholder 6"/>
          <p:cNvSpPr>
            <a:spLocks noGrp="1"/>
          </p:cNvSpPr>
          <p:nvPr>
            <p:ph idx="1"/>
          </p:nvPr>
        </p:nvSpPr>
        <p:spPr>
          <a:xfrm>
            <a:off x="528034" y="2133600"/>
            <a:ext cx="10976578" cy="4724400"/>
          </a:xfrm>
        </p:spPr>
        <p:style>
          <a:lnRef idx="1">
            <a:schemeClr val="accent2"/>
          </a:lnRef>
          <a:fillRef idx="2">
            <a:schemeClr val="accent2"/>
          </a:fillRef>
          <a:effectRef idx="1">
            <a:schemeClr val="accent2"/>
          </a:effectRef>
          <a:fontRef idx="minor">
            <a:schemeClr val="dk1"/>
          </a:fontRef>
        </p:style>
        <p:txBody>
          <a:bodyPr>
            <a:normAutofit/>
          </a:bodyPr>
          <a:lstStyle/>
          <a:p>
            <a:pPr>
              <a:lnSpc>
                <a:spcPct val="150000"/>
              </a:lnSpc>
            </a:pPr>
            <a:r>
              <a:rPr lang="fa-IR" sz="2800" b="1" dirty="0" smtClean="0">
                <a:cs typeface="B Nazanin" panose="00000400000000000000" pitchFamily="2" charset="-78"/>
              </a:rPr>
              <a:t>افسردگی بعد زایمان در پنجمین نسخه راهنمای تشخیصی و آماری اختلال‌های روانی (</a:t>
            </a:r>
            <a:r>
              <a:rPr lang="en-US" sz="2800" b="1" dirty="0" smtClean="0">
                <a:cs typeface="B Nazanin" panose="00000400000000000000" pitchFamily="2" charset="-78"/>
              </a:rPr>
              <a:t>DSM-5) </a:t>
            </a:r>
            <a:r>
              <a:rPr lang="fa-IR" sz="2800" b="1" dirty="0" smtClean="0">
                <a:cs typeface="B Nazanin" panose="00000400000000000000" pitchFamily="2" charset="-78"/>
              </a:rPr>
              <a:t>به عنوان اختلال دوقطبی و یا اختلال جانبی طبقه‌بندی شده است.</a:t>
            </a:r>
          </a:p>
          <a:p>
            <a:pPr>
              <a:lnSpc>
                <a:spcPct val="150000"/>
              </a:lnSpc>
            </a:pPr>
            <a:r>
              <a:rPr lang="fa-IR" sz="2800" b="1" dirty="0" smtClean="0">
                <a:cs typeface="B Nazanin" panose="00000400000000000000" pitchFamily="2" charset="-78"/>
              </a:rPr>
              <a:t> شخص مبتلا به افسردگی بعد از زایمان نشانه‌های </a:t>
            </a:r>
            <a:r>
              <a:rPr lang="fa-IR" sz="2800" b="1" dirty="0" smtClean="0">
                <a:solidFill>
                  <a:srgbClr val="FF0000"/>
                </a:solidFill>
                <a:cs typeface="B Nazanin" panose="00000400000000000000" pitchFamily="2" charset="-78"/>
                <a:hlinkClick r:id="rId2"/>
              </a:rPr>
              <a:t>افسردگی اساسی</a:t>
            </a:r>
            <a:r>
              <a:rPr lang="fa-IR" sz="2800" b="1" dirty="0" smtClean="0">
                <a:solidFill>
                  <a:srgbClr val="FF0000"/>
                </a:solidFill>
                <a:cs typeface="B Nazanin" panose="00000400000000000000" pitchFamily="2" charset="-78"/>
              </a:rPr>
              <a:t> </a:t>
            </a:r>
            <a:r>
              <a:rPr lang="fa-IR" sz="2800" b="1" dirty="0" smtClean="0">
                <a:cs typeface="B Nazanin" panose="00000400000000000000" pitchFamily="2" charset="-78"/>
              </a:rPr>
              <a:t>را خواهد داشت. افسردگی بعد از زایمان از طریق مشاهده الگوی </a:t>
            </a:r>
            <a:r>
              <a:rPr lang="fa-IR" sz="2800" b="1" dirty="0" smtClean="0">
                <a:solidFill>
                  <a:srgbClr val="FF0000"/>
                </a:solidFill>
                <a:cs typeface="B Nazanin" panose="00000400000000000000" pitchFamily="2" charset="-78"/>
                <a:hlinkClick r:id="rId3"/>
              </a:rPr>
              <a:t>افسردگی فصلی</a:t>
            </a:r>
            <a:r>
              <a:rPr lang="fa-IR" sz="2800" b="1" dirty="0" smtClean="0">
                <a:solidFill>
                  <a:srgbClr val="FF0000"/>
                </a:solidFill>
                <a:cs typeface="B Nazanin" panose="00000400000000000000" pitchFamily="2" charset="-78"/>
              </a:rPr>
              <a:t> </a:t>
            </a:r>
            <a:r>
              <a:rPr lang="fa-IR" sz="2800" b="1" dirty="0" smtClean="0">
                <a:cs typeface="B Nazanin" panose="00000400000000000000" pitchFamily="2" charset="-78"/>
              </a:rPr>
              <a:t>در قبل یا بعد از زایمان و یا حتی بعد از تولید فرزند شخص تشخیص داده می‌شود.</a:t>
            </a:r>
          </a:p>
          <a:p>
            <a:endParaRPr lang="fa-IR" sz="2800" b="1" dirty="0"/>
          </a:p>
        </p:txBody>
      </p:sp>
    </p:spTree>
    <p:extLst>
      <p:ext uri="{BB962C8B-B14F-4D97-AF65-F5344CB8AC3E}">
        <p14:creationId xmlns:p14="http://schemas.microsoft.com/office/powerpoint/2010/main" val="947775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3644" y="1189973"/>
            <a:ext cx="9750968" cy="4721249"/>
          </a:xfrm>
        </p:spPr>
        <p:style>
          <a:lnRef idx="1">
            <a:schemeClr val="accent4"/>
          </a:lnRef>
          <a:fillRef idx="2">
            <a:schemeClr val="accent4"/>
          </a:fillRef>
          <a:effectRef idx="1">
            <a:schemeClr val="accent4"/>
          </a:effectRef>
          <a:fontRef idx="minor">
            <a:schemeClr val="dk1"/>
          </a:fontRef>
        </p:style>
        <p:txBody>
          <a:bodyPr>
            <a:normAutofit/>
          </a:bodyPr>
          <a:lstStyle/>
          <a:p>
            <a:pPr>
              <a:lnSpc>
                <a:spcPct val="150000"/>
              </a:lnSpc>
            </a:pPr>
            <a:r>
              <a:rPr lang="fa-IR" sz="3200" b="1" dirty="0">
                <a:cs typeface="B Zar" panose="00000400000000000000" pitchFamily="2" charset="-78"/>
              </a:rPr>
              <a:t>نشانه‌های افسردگی بعد زایمان معمولا در چند هفته اول پس از تولد کودک رخ‌ می‌دهند. </a:t>
            </a:r>
            <a:endParaRPr lang="en-US" sz="3200" b="1" dirty="0" smtClean="0">
              <a:cs typeface="B Zar" panose="00000400000000000000" pitchFamily="2" charset="-78"/>
            </a:endParaRPr>
          </a:p>
          <a:p>
            <a:pPr>
              <a:lnSpc>
                <a:spcPct val="150000"/>
              </a:lnSpc>
            </a:pPr>
            <a:r>
              <a:rPr lang="fa-IR" sz="3200" b="1" dirty="0" smtClean="0">
                <a:cs typeface="B Zar" panose="00000400000000000000" pitchFamily="2" charset="-78"/>
              </a:rPr>
              <a:t>اما </a:t>
            </a:r>
            <a:r>
              <a:rPr lang="fa-IR" sz="3200" b="1" dirty="0">
                <a:cs typeface="B Zar" panose="00000400000000000000" pitchFamily="2" charset="-78"/>
              </a:rPr>
              <a:t>احتمال وقوع این نشانه‌ها تا 6 ماه پس از زایمان نیز وجود خواهد داشت.</a:t>
            </a:r>
          </a:p>
          <a:p>
            <a:pPr>
              <a:lnSpc>
                <a:spcPct val="150000"/>
              </a:lnSpc>
            </a:pPr>
            <a:r>
              <a:rPr lang="fa-IR" sz="3200" b="1" dirty="0">
                <a:cs typeface="B Zar" panose="00000400000000000000" pitchFamily="2" charset="-78"/>
              </a:rPr>
              <a:t>افسردگی پس‌از زایمان در مادران نخست زا شیوع بالایی دارد.</a:t>
            </a:r>
          </a:p>
          <a:p>
            <a:endParaRPr lang="fa-IR" sz="3200" dirty="0">
              <a:cs typeface="B Zar" panose="00000400000000000000" pitchFamily="2" charset="-78"/>
            </a:endParaRPr>
          </a:p>
        </p:txBody>
      </p:sp>
    </p:spTree>
    <p:extLst>
      <p:ext uri="{BB962C8B-B14F-4D97-AF65-F5344CB8AC3E}">
        <p14:creationId xmlns:p14="http://schemas.microsoft.com/office/powerpoint/2010/main" val="362082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pPr algn="ctr"/>
            <a:r>
              <a:rPr lang="fa-IR" sz="3200" b="1" dirty="0">
                <a:solidFill>
                  <a:srgbClr val="C00000"/>
                </a:solidFill>
                <a:cs typeface="B Zar" panose="00000400000000000000" pitchFamily="2" charset="-78"/>
              </a:rPr>
              <a:t>مهم‌ترین نشانه‌های افسردگی پس از زایمان</a:t>
            </a:r>
            <a:r>
              <a:rPr lang="fa-IR" sz="3200" b="1" dirty="0" smtClean="0">
                <a:solidFill>
                  <a:srgbClr val="C00000"/>
                </a:solidFill>
                <a:cs typeface="B Zar" panose="00000400000000000000" pitchFamily="2" charset="-78"/>
              </a:rPr>
              <a:t/>
            </a:r>
            <a:br>
              <a:rPr lang="fa-IR" sz="3200" b="1" dirty="0" smtClean="0">
                <a:solidFill>
                  <a:srgbClr val="C00000"/>
                </a:solidFill>
                <a:cs typeface="B Zar" panose="00000400000000000000" pitchFamily="2" charset="-78"/>
              </a:rPr>
            </a:br>
            <a:endParaRPr lang="fa-IR" sz="3200" dirty="0">
              <a:solidFill>
                <a:srgbClr val="C00000"/>
              </a:solidFill>
              <a:cs typeface="B Zar" panose="00000400000000000000" pitchFamily="2" charset="-78"/>
            </a:endParaRPr>
          </a:p>
        </p:txBody>
      </p:sp>
      <p:sp>
        <p:nvSpPr>
          <p:cNvPr id="5" name="Content Placeholder 4"/>
          <p:cNvSpPr>
            <a:spLocks noGrp="1"/>
          </p:cNvSpPr>
          <p:nvPr>
            <p:ph idx="1"/>
          </p:nvPr>
        </p:nvSpPr>
        <p:spPr>
          <a:xfrm>
            <a:off x="2589212" y="1841326"/>
            <a:ext cx="8915400" cy="4501519"/>
          </a:xfrm>
        </p:spPr>
        <p:style>
          <a:lnRef idx="1">
            <a:schemeClr val="accent3"/>
          </a:lnRef>
          <a:fillRef idx="2">
            <a:schemeClr val="accent3"/>
          </a:fillRef>
          <a:effectRef idx="1">
            <a:schemeClr val="accent3"/>
          </a:effectRef>
          <a:fontRef idx="minor">
            <a:schemeClr val="dk1"/>
          </a:fontRef>
        </p:style>
        <p:txBody>
          <a:bodyPr>
            <a:noAutofit/>
          </a:bodyPr>
          <a:lstStyle/>
          <a:p>
            <a:pPr>
              <a:lnSpc>
                <a:spcPct val="150000"/>
              </a:lnSpc>
            </a:pPr>
            <a:r>
              <a:rPr lang="fa-IR" sz="2400" b="1" dirty="0" smtClean="0">
                <a:solidFill>
                  <a:srgbClr val="002060"/>
                </a:solidFill>
                <a:cs typeface="B Zar" panose="00000400000000000000" pitchFamily="2" charset="-78"/>
              </a:rPr>
              <a:t>حالت افسردگی و یا نوسانات شدید اخلاقی</a:t>
            </a:r>
          </a:p>
          <a:p>
            <a:pPr>
              <a:lnSpc>
                <a:spcPct val="150000"/>
              </a:lnSpc>
            </a:pPr>
            <a:r>
              <a:rPr lang="fa-IR" sz="2400" b="1" dirty="0" smtClean="0">
                <a:solidFill>
                  <a:srgbClr val="002060"/>
                </a:solidFill>
                <a:cs typeface="B Zar" panose="00000400000000000000" pitchFamily="2" charset="-78"/>
              </a:rPr>
              <a:t>گریه‌وزاری مفرط</a:t>
            </a:r>
          </a:p>
          <a:p>
            <a:pPr>
              <a:lnSpc>
                <a:spcPct val="150000"/>
              </a:lnSpc>
            </a:pPr>
            <a:r>
              <a:rPr lang="fa-IR" sz="2400" b="1" dirty="0" smtClean="0">
                <a:solidFill>
                  <a:srgbClr val="002060"/>
                </a:solidFill>
                <a:cs typeface="B Zar" panose="00000400000000000000" pitchFamily="2" charset="-78"/>
              </a:rPr>
              <a:t>مشکل با برقرار کردن ارتباط با کودک یکی از مهم‌ترین نشانه‌های افسردگی پس از زایمان</a:t>
            </a:r>
          </a:p>
          <a:p>
            <a:pPr>
              <a:lnSpc>
                <a:spcPct val="150000"/>
              </a:lnSpc>
            </a:pPr>
            <a:r>
              <a:rPr lang="fa-IR" sz="2400" b="1" dirty="0" smtClean="0">
                <a:solidFill>
                  <a:srgbClr val="002060"/>
                </a:solidFill>
                <a:cs typeface="B Zar" panose="00000400000000000000" pitchFamily="2" charset="-78"/>
              </a:rPr>
              <a:t>داشتن ترس از اینکه مادر خوبی نیستند.</a:t>
            </a:r>
          </a:p>
          <a:p>
            <a:pPr>
              <a:lnSpc>
                <a:spcPct val="150000"/>
              </a:lnSpc>
            </a:pPr>
            <a:r>
              <a:rPr lang="fa-IR" sz="2400" b="1" dirty="0" smtClean="0">
                <a:solidFill>
                  <a:srgbClr val="002060"/>
                </a:solidFill>
                <a:cs typeface="B Zar" panose="00000400000000000000" pitchFamily="2" charset="-78"/>
              </a:rPr>
              <a:t>خستگی مفرط و از دست دادن انرژی</a:t>
            </a:r>
          </a:p>
          <a:p>
            <a:pPr>
              <a:lnSpc>
                <a:spcPct val="150000"/>
              </a:lnSpc>
            </a:pPr>
            <a:r>
              <a:rPr lang="fa-IR" sz="2400" b="1" dirty="0" smtClean="0">
                <a:solidFill>
                  <a:srgbClr val="002060"/>
                </a:solidFill>
                <a:cs typeface="B Zar" panose="00000400000000000000" pitchFamily="2" charset="-78"/>
              </a:rPr>
              <a:t>کناره‌گیری از خانواده و دوستان</a:t>
            </a:r>
          </a:p>
          <a:p>
            <a:endParaRPr lang="fa-IR" sz="2400" b="1" dirty="0">
              <a:solidFill>
                <a:srgbClr val="002060"/>
              </a:solidFill>
              <a:cs typeface="B Zar" panose="00000400000000000000" pitchFamily="2" charset="-78"/>
            </a:endParaRPr>
          </a:p>
        </p:txBody>
      </p:sp>
    </p:spTree>
    <p:extLst>
      <p:ext uri="{BB962C8B-B14F-4D97-AF65-F5344CB8AC3E}">
        <p14:creationId xmlns:p14="http://schemas.microsoft.com/office/powerpoint/2010/main" val="1464938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2800" b="1" dirty="0">
                <a:solidFill>
                  <a:srgbClr val="C00000"/>
                </a:solidFill>
                <a:cs typeface="B Zar" panose="00000400000000000000" pitchFamily="2" charset="-78"/>
              </a:rPr>
              <a:t>مهم‌ترین نشانه‌های افسردگی پس از زایمان</a:t>
            </a:r>
            <a:endParaRPr lang="fa-IR" sz="2800" dirty="0">
              <a:solidFill>
                <a:srgbClr val="C00000"/>
              </a:solidFill>
              <a:cs typeface="B Zar" panose="00000400000000000000" pitchFamily="2" charset="-78"/>
            </a:endParaRPr>
          </a:p>
        </p:txBody>
      </p:sp>
      <p:sp>
        <p:nvSpPr>
          <p:cNvPr id="3" name="Content Placeholder 2"/>
          <p:cNvSpPr>
            <a:spLocks noGrp="1"/>
          </p:cNvSpPr>
          <p:nvPr>
            <p:ph idx="1"/>
          </p:nvPr>
        </p:nvSpPr>
        <p:spPr>
          <a:xfrm>
            <a:off x="2564160" y="1716066"/>
            <a:ext cx="8915400" cy="4157578"/>
          </a:xfrm>
        </p:spPr>
        <p:style>
          <a:lnRef idx="3">
            <a:schemeClr val="lt1"/>
          </a:lnRef>
          <a:fillRef idx="1">
            <a:schemeClr val="accent5"/>
          </a:fillRef>
          <a:effectRef idx="1">
            <a:schemeClr val="accent5"/>
          </a:effectRef>
          <a:fontRef idx="minor">
            <a:schemeClr val="lt1"/>
          </a:fontRef>
        </p:style>
        <p:txBody>
          <a:bodyPr/>
          <a:lstStyle/>
          <a:p>
            <a:pPr>
              <a:lnSpc>
                <a:spcPct val="150000"/>
              </a:lnSpc>
            </a:pPr>
            <a:r>
              <a:rPr lang="fa-IR" sz="2400" b="1" dirty="0">
                <a:solidFill>
                  <a:srgbClr val="002060"/>
                </a:solidFill>
                <a:cs typeface="B Zar" panose="00000400000000000000" pitchFamily="2" charset="-78"/>
              </a:rPr>
              <a:t>داشتن مشکلات اشتهایی ( خوردن بیش از حد و یا کاهش اشتها شدید)</a:t>
            </a:r>
          </a:p>
          <a:p>
            <a:pPr>
              <a:lnSpc>
                <a:spcPct val="150000"/>
              </a:lnSpc>
            </a:pPr>
            <a:r>
              <a:rPr lang="fa-IR" sz="2400" b="1" dirty="0">
                <a:solidFill>
                  <a:srgbClr val="002060"/>
                </a:solidFill>
                <a:cs typeface="B Zar" panose="00000400000000000000" pitchFamily="2" charset="-78"/>
              </a:rPr>
              <a:t>داشتن مشکلات مرتبط به خواب ( سخت به خواب رفتن و یا پرخوابی)</a:t>
            </a:r>
          </a:p>
          <a:p>
            <a:pPr>
              <a:lnSpc>
                <a:spcPct val="150000"/>
              </a:lnSpc>
            </a:pPr>
            <a:r>
              <a:rPr lang="fa-IR" sz="2400" b="1" dirty="0">
                <a:solidFill>
                  <a:srgbClr val="002060"/>
                </a:solidFill>
                <a:cs typeface="B Zar" panose="00000400000000000000" pitchFamily="2" charset="-78"/>
              </a:rPr>
              <a:t>کاهش علاقه و اشتیاق به انجام فعالیت‌های مهیج پیشین</a:t>
            </a:r>
          </a:p>
          <a:p>
            <a:pPr>
              <a:lnSpc>
                <a:spcPct val="150000"/>
              </a:lnSpc>
            </a:pPr>
            <a:r>
              <a:rPr lang="fa-IR" sz="2400" b="1" dirty="0">
                <a:solidFill>
                  <a:srgbClr val="002060"/>
                </a:solidFill>
                <a:cs typeface="B Zar" panose="00000400000000000000" pitchFamily="2" charset="-78"/>
              </a:rPr>
              <a:t>عصبانیت و یا تحریک‌پذیری احساسی شدید</a:t>
            </a:r>
          </a:p>
          <a:p>
            <a:pPr>
              <a:lnSpc>
                <a:spcPct val="150000"/>
              </a:lnSpc>
            </a:pPr>
            <a:r>
              <a:rPr lang="fa-IR" sz="2400" b="1" dirty="0">
                <a:solidFill>
                  <a:srgbClr val="002060"/>
                </a:solidFill>
                <a:cs typeface="B Zar" panose="00000400000000000000" pitchFamily="2" charset="-78"/>
              </a:rPr>
              <a:t>داشتن احساس بی‌ارزش‌بودن، خجالت، احساس گناه و یا بی‌کفایتی</a:t>
            </a:r>
          </a:p>
          <a:p>
            <a:endParaRPr lang="fa-IR" b="1" dirty="0">
              <a:solidFill>
                <a:srgbClr val="002060"/>
              </a:solidFill>
              <a:cs typeface="B Zar" panose="00000400000000000000" pitchFamily="2" charset="-78"/>
            </a:endParaRPr>
          </a:p>
        </p:txBody>
      </p:sp>
    </p:spTree>
    <p:extLst>
      <p:ext uri="{BB962C8B-B14F-4D97-AF65-F5344CB8AC3E}">
        <p14:creationId xmlns:p14="http://schemas.microsoft.com/office/powerpoint/2010/main" val="907235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lnSpc>
                <a:spcPct val="150000"/>
              </a:lnSpc>
            </a:pPr>
            <a:r>
              <a:rPr lang="fa-IR" sz="3200" b="1" dirty="0">
                <a:solidFill>
                  <a:srgbClr val="C00000"/>
                </a:solidFill>
                <a:cs typeface="B Zar" panose="00000400000000000000" pitchFamily="2" charset="-78"/>
              </a:rPr>
              <a:t>مهم‌ترین نشانه‌های افسردگی پس از زایمان</a:t>
            </a:r>
            <a:endParaRPr lang="fa-IR" sz="3200" dirty="0">
              <a:solidFill>
                <a:srgbClr val="C00000"/>
              </a:solidFill>
              <a:cs typeface="B Zar" panose="00000400000000000000" pitchFamily="2" charset="-78"/>
            </a:endParaRPr>
          </a:p>
        </p:txBody>
      </p:sp>
      <p:sp>
        <p:nvSpPr>
          <p:cNvPr id="3" name="Content Placeholder 2"/>
          <p:cNvSpPr>
            <a:spLocks noGrp="1"/>
          </p:cNvSpPr>
          <p:nvPr>
            <p:ph idx="1"/>
          </p:nvPr>
        </p:nvSpPr>
        <p:spPr>
          <a:xfrm>
            <a:off x="2589212" y="2133600"/>
            <a:ext cx="8915400" cy="4267200"/>
          </a:xfrm>
        </p:spPr>
        <p:style>
          <a:lnRef idx="1">
            <a:schemeClr val="accent6"/>
          </a:lnRef>
          <a:fillRef idx="2">
            <a:schemeClr val="accent6"/>
          </a:fillRef>
          <a:effectRef idx="1">
            <a:schemeClr val="accent6"/>
          </a:effectRef>
          <a:fontRef idx="minor">
            <a:schemeClr val="dk1"/>
          </a:fontRef>
        </p:style>
        <p:txBody>
          <a:bodyPr/>
          <a:lstStyle/>
          <a:p>
            <a:pPr>
              <a:lnSpc>
                <a:spcPct val="150000"/>
              </a:lnSpc>
            </a:pPr>
            <a:r>
              <a:rPr lang="fa-IR" sz="2400" b="1" dirty="0">
                <a:solidFill>
                  <a:srgbClr val="002060"/>
                </a:solidFill>
                <a:cs typeface="B Zar" panose="00000400000000000000" pitchFamily="2" charset="-78"/>
              </a:rPr>
              <a:t>داشتن مشکل با تمرکز، تصمیم‌گیری و تفکر شفاف و آرام یکی از مهم‌ترین نشانه‌های افسردگی پس از زایمان</a:t>
            </a:r>
          </a:p>
          <a:p>
            <a:pPr>
              <a:lnSpc>
                <a:spcPct val="150000"/>
              </a:lnSpc>
            </a:pPr>
            <a:r>
              <a:rPr lang="fa-IR" sz="2400" b="1" dirty="0">
                <a:solidFill>
                  <a:srgbClr val="002060"/>
                </a:solidFill>
                <a:cs typeface="B Zar" panose="00000400000000000000" pitchFamily="2" charset="-78"/>
              </a:rPr>
              <a:t>اضطراب شدید و یا حملات هراس‌‌گونه </a:t>
            </a:r>
            <a:r>
              <a:rPr lang="en-US" sz="2400" b="1" dirty="0" smtClean="0">
                <a:solidFill>
                  <a:srgbClr val="002060"/>
                </a:solidFill>
                <a:cs typeface="B Zar" panose="00000400000000000000" pitchFamily="2" charset="-78"/>
              </a:rPr>
              <a:t>Panic Attacks</a:t>
            </a:r>
            <a:endParaRPr lang="en-US" sz="2400" b="1" dirty="0">
              <a:solidFill>
                <a:srgbClr val="002060"/>
              </a:solidFill>
              <a:cs typeface="B Zar" panose="00000400000000000000" pitchFamily="2" charset="-78"/>
            </a:endParaRPr>
          </a:p>
          <a:p>
            <a:pPr>
              <a:lnSpc>
                <a:spcPct val="150000"/>
              </a:lnSpc>
            </a:pPr>
            <a:r>
              <a:rPr lang="fa-IR" sz="2400" b="1" dirty="0">
                <a:solidFill>
                  <a:srgbClr val="002060"/>
                </a:solidFill>
                <a:cs typeface="B Zar" panose="00000400000000000000" pitchFamily="2" charset="-78"/>
              </a:rPr>
              <a:t>فکر آسیب‌زدن به خود یا کودک</a:t>
            </a:r>
          </a:p>
          <a:p>
            <a:pPr>
              <a:lnSpc>
                <a:spcPct val="150000"/>
              </a:lnSpc>
            </a:pPr>
            <a:r>
              <a:rPr lang="fa-IR" sz="2400" b="1" dirty="0">
                <a:solidFill>
                  <a:srgbClr val="002060"/>
                </a:solidFill>
                <a:cs typeface="B Zar" panose="00000400000000000000" pitchFamily="2" charset="-78"/>
              </a:rPr>
              <a:t>داشتن افکار خودکشی و یا فکر کردن به مرگ</a:t>
            </a:r>
          </a:p>
          <a:p>
            <a:endParaRPr lang="fa-IR" b="1" dirty="0">
              <a:solidFill>
                <a:srgbClr val="002060"/>
              </a:solidFill>
              <a:cs typeface="B Zar" panose="00000400000000000000" pitchFamily="2" charset="-78"/>
            </a:endParaRPr>
          </a:p>
        </p:txBody>
      </p:sp>
    </p:spTree>
    <p:extLst>
      <p:ext uri="{BB962C8B-B14F-4D97-AF65-F5344CB8AC3E}">
        <p14:creationId xmlns:p14="http://schemas.microsoft.com/office/powerpoint/2010/main" val="1524164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901874"/>
            <a:ext cx="8911687" cy="1003126"/>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b="1" dirty="0" smtClean="0">
                <a:solidFill>
                  <a:srgbClr val="C00000"/>
                </a:solidFill>
                <a:cs typeface="B Zar" panose="00000400000000000000" pitchFamily="2" charset="-78"/>
              </a:rPr>
              <a:t>افکار</a:t>
            </a:r>
            <a:endParaRPr lang="fa-IR" b="1" dirty="0">
              <a:solidFill>
                <a:srgbClr val="C00000"/>
              </a:solidFill>
              <a:cs typeface="B Zar" panose="00000400000000000000" pitchFamily="2" charset="-78"/>
            </a:endParaRPr>
          </a:p>
        </p:txBody>
      </p:sp>
      <p:sp>
        <p:nvSpPr>
          <p:cNvPr id="3" name="Content Placeholder 2"/>
          <p:cNvSpPr>
            <a:spLocks noGrp="1"/>
          </p:cNvSpPr>
          <p:nvPr>
            <p:ph idx="1"/>
          </p:nvPr>
        </p:nvSpPr>
        <p:spPr>
          <a:xfrm>
            <a:off x="2589212" y="2133599"/>
            <a:ext cx="8915400" cy="4460383"/>
          </a:xfrm>
        </p:spPr>
        <p:style>
          <a:lnRef idx="1">
            <a:schemeClr val="dk1"/>
          </a:lnRef>
          <a:fillRef idx="2">
            <a:schemeClr val="dk1"/>
          </a:fillRef>
          <a:effectRef idx="1">
            <a:schemeClr val="dk1"/>
          </a:effectRef>
          <a:fontRef idx="minor">
            <a:schemeClr val="dk1"/>
          </a:fontRef>
        </p:style>
        <p:txBody>
          <a:bodyPr>
            <a:normAutofit/>
          </a:bodyPr>
          <a:lstStyle/>
          <a:p>
            <a:pPr>
              <a:lnSpc>
                <a:spcPct val="150000"/>
              </a:lnSpc>
            </a:pPr>
            <a:r>
              <a:rPr lang="fa-IR" sz="2400" b="1" dirty="0" smtClean="0">
                <a:cs typeface="B Zar" panose="00000400000000000000" pitchFamily="2" charset="-78"/>
              </a:rPr>
              <a:t>وقتی </a:t>
            </a:r>
            <a:r>
              <a:rPr lang="fa-IR" sz="2400" b="1" dirty="0">
                <a:cs typeface="B Zar" panose="00000400000000000000" pitchFamily="2" charset="-78"/>
              </a:rPr>
              <a:t>افراد افسرده میشوند متخصص این می شوند که به نحو بسیار منفی و غم انگیزی فکر کنند </a:t>
            </a:r>
          </a:p>
          <a:p>
            <a:pPr>
              <a:lnSpc>
                <a:spcPct val="150000"/>
              </a:lnSpc>
            </a:pPr>
            <a:r>
              <a:rPr lang="fa-IR" sz="2400" b="1" dirty="0">
                <a:cs typeface="B Zar" panose="00000400000000000000" pitchFamily="2" charset="-78"/>
              </a:rPr>
              <a:t>از خود انتفاد می کنند</a:t>
            </a:r>
          </a:p>
          <a:p>
            <a:pPr>
              <a:lnSpc>
                <a:spcPct val="150000"/>
              </a:lnSpc>
            </a:pPr>
            <a:r>
              <a:rPr lang="fa-IR" sz="2400" b="1" dirty="0">
                <a:cs typeface="B Zar" panose="00000400000000000000" pitchFamily="2" charset="-78"/>
              </a:rPr>
              <a:t>مثال: من مادر به درد نخوری هستم، من وضعم بهم ریخته است ، من این جزوه را نمی فهمم پس باید خرفت باشم</a:t>
            </a:r>
          </a:p>
          <a:p>
            <a:pPr>
              <a:lnSpc>
                <a:spcPct val="150000"/>
              </a:lnSpc>
            </a:pPr>
            <a:r>
              <a:rPr lang="fa-IR" sz="2400" b="1" dirty="0">
                <a:cs typeface="B Zar" panose="00000400000000000000" pitchFamily="2" charset="-78"/>
              </a:rPr>
              <a:t>دلواپس بودن</a:t>
            </a:r>
          </a:p>
          <a:p>
            <a:pPr>
              <a:lnSpc>
                <a:spcPct val="150000"/>
              </a:lnSpc>
            </a:pPr>
            <a:r>
              <a:rPr lang="fa-IR" sz="2400" b="1" dirty="0">
                <a:cs typeface="B Zar" panose="00000400000000000000" pitchFamily="2" charset="-78"/>
              </a:rPr>
              <a:t>مثال: نوزاد به اندازه کافی شیر نمی خورد</a:t>
            </a:r>
          </a:p>
          <a:p>
            <a:endParaRPr lang="fa-IR" b="1" dirty="0">
              <a:cs typeface="B Zar" panose="00000400000000000000" pitchFamily="2" charset="-78"/>
            </a:endParaRPr>
          </a:p>
        </p:txBody>
      </p:sp>
    </p:spTree>
    <p:extLst>
      <p:ext uri="{BB962C8B-B14F-4D97-AF65-F5344CB8AC3E}">
        <p14:creationId xmlns:p14="http://schemas.microsoft.com/office/powerpoint/2010/main" val="2272476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fa-IR" sz="6000" b="1" dirty="0">
                <a:solidFill>
                  <a:srgbClr val="C00000"/>
                </a:solidFill>
                <a:cs typeface="B Zar" panose="00000400000000000000" pitchFamily="2" charset="-78"/>
              </a:rPr>
              <a:t>افکار</a:t>
            </a:r>
          </a:p>
        </p:txBody>
      </p:sp>
      <p:sp>
        <p:nvSpPr>
          <p:cNvPr id="3" name="Content Placeholder 2"/>
          <p:cNvSpPr>
            <a:spLocks noGrp="1"/>
          </p:cNvSpPr>
          <p:nvPr>
            <p:ph idx="1"/>
          </p:nvPr>
        </p:nvSpPr>
        <p:spPr>
          <a:xfrm>
            <a:off x="2589212" y="2133599"/>
            <a:ext cx="8915400" cy="4531217"/>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nSpc>
                <a:spcPct val="150000"/>
              </a:lnSpc>
            </a:pPr>
            <a:r>
              <a:rPr lang="fa-IR" sz="2600" b="1" dirty="0">
                <a:cs typeface="B Zar" panose="00000400000000000000" pitchFamily="2" charset="-78"/>
              </a:rPr>
              <a:t>به سرعت نتیجه گیری کردن</a:t>
            </a:r>
          </a:p>
          <a:p>
            <a:pPr>
              <a:lnSpc>
                <a:spcPct val="150000"/>
              </a:lnSpc>
            </a:pPr>
            <a:r>
              <a:rPr lang="fa-IR" sz="2600" b="1" dirty="0">
                <a:cs typeface="B Zar" panose="00000400000000000000" pitchFamily="2" charset="-78"/>
              </a:rPr>
              <a:t>مثال:اشتباه من است.</a:t>
            </a:r>
          </a:p>
          <a:p>
            <a:pPr>
              <a:lnSpc>
                <a:spcPct val="150000"/>
              </a:lnSpc>
            </a:pPr>
            <a:r>
              <a:rPr lang="fa-IR" sz="2600" b="1" dirty="0">
                <a:cs typeface="B Zar" panose="00000400000000000000" pitchFamily="2" charset="-78"/>
              </a:rPr>
              <a:t>منتظر برترین چیز بودن</a:t>
            </a:r>
          </a:p>
          <a:p>
            <a:pPr>
              <a:lnSpc>
                <a:spcPct val="150000"/>
              </a:lnSpc>
            </a:pPr>
            <a:r>
              <a:rPr lang="fa-IR" sz="2600" b="1" dirty="0">
                <a:cs typeface="B Zar" panose="00000400000000000000" pitchFamily="2" charset="-78"/>
              </a:rPr>
              <a:t>مثال:همه چیز دارد بد پیش می رود- کارها هیچ وقت درست نمیشوند.</a:t>
            </a:r>
          </a:p>
          <a:p>
            <a:pPr>
              <a:lnSpc>
                <a:spcPct val="150000"/>
              </a:lnSpc>
            </a:pPr>
            <a:r>
              <a:rPr lang="fa-IR" sz="2600" b="1" dirty="0">
                <a:cs typeface="B Zar" panose="00000400000000000000" pitchFamily="2" charset="-78"/>
              </a:rPr>
              <a:t>افکار ناامید کننده</a:t>
            </a:r>
          </a:p>
          <a:p>
            <a:pPr>
              <a:lnSpc>
                <a:spcPct val="150000"/>
              </a:lnSpc>
            </a:pPr>
            <a:r>
              <a:rPr lang="fa-IR" sz="2600" b="1" dirty="0">
                <a:cs typeface="B Zar" panose="00000400000000000000" pitchFamily="2" charset="-78"/>
              </a:rPr>
              <a:t>مثال:همه چیز نا امید کننده است. – بعضی وقت ها فکر میکنم همه بدون من وضعشان بهتر خواهد شد.</a:t>
            </a:r>
          </a:p>
          <a:p>
            <a:endParaRPr lang="fa-IR" b="1" dirty="0">
              <a:cs typeface="B Zar" panose="00000400000000000000" pitchFamily="2" charset="-78"/>
            </a:endParaRPr>
          </a:p>
        </p:txBody>
      </p:sp>
    </p:spTree>
    <p:extLst>
      <p:ext uri="{BB962C8B-B14F-4D97-AF65-F5344CB8AC3E}">
        <p14:creationId xmlns:p14="http://schemas.microsoft.com/office/powerpoint/2010/main" val="2069052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pPr algn="ctr"/>
            <a:r>
              <a:rPr lang="fa-IR" sz="4000" b="1" dirty="0" smtClean="0">
                <a:solidFill>
                  <a:srgbClr val="C00000"/>
                </a:solidFill>
                <a:cs typeface="B Zar" panose="00000400000000000000" pitchFamily="2" charset="-78"/>
              </a:rPr>
              <a:t>افکار</a:t>
            </a:r>
            <a:endParaRPr lang="fa-IR" sz="4000" b="1" dirty="0">
              <a:solidFill>
                <a:srgbClr val="C00000"/>
              </a:solidFill>
              <a:cs typeface="B Zar" panose="00000400000000000000" pitchFamily="2" charset="-78"/>
            </a:endParaRPr>
          </a:p>
        </p:txBody>
      </p:sp>
      <p:sp>
        <p:nvSpPr>
          <p:cNvPr id="3" name="Content Placeholder 2"/>
          <p:cNvSpPr>
            <a:spLocks noGrp="1"/>
          </p:cNvSpPr>
          <p:nvPr>
            <p:ph idx="1"/>
          </p:nvPr>
        </p:nvSpPr>
        <p:spPr>
          <a:xfrm>
            <a:off x="2589212" y="2133600"/>
            <a:ext cx="8915400" cy="4627808"/>
          </a:xfrm>
        </p:spPr>
        <p:style>
          <a:lnRef idx="1">
            <a:schemeClr val="accent3"/>
          </a:lnRef>
          <a:fillRef idx="2">
            <a:schemeClr val="accent3"/>
          </a:fillRef>
          <a:effectRef idx="1">
            <a:schemeClr val="accent3"/>
          </a:effectRef>
          <a:fontRef idx="minor">
            <a:schemeClr val="dk1"/>
          </a:fontRef>
        </p:style>
        <p:txBody>
          <a:bodyPr>
            <a:noAutofit/>
          </a:bodyPr>
          <a:lstStyle/>
          <a:p>
            <a:pPr>
              <a:lnSpc>
                <a:spcPct val="150000"/>
              </a:lnSpc>
            </a:pPr>
            <a:r>
              <a:rPr lang="fa-IR" sz="2400" b="1" dirty="0" smtClean="0">
                <a:cs typeface="B Zar" panose="00000400000000000000" pitchFamily="2" charset="-78"/>
              </a:rPr>
              <a:t>افکار درباره دیگران</a:t>
            </a:r>
          </a:p>
          <a:p>
            <a:pPr>
              <a:lnSpc>
                <a:spcPct val="150000"/>
              </a:lnSpc>
            </a:pPr>
            <a:r>
              <a:rPr lang="fa-IR" sz="2400" b="1" dirty="0" smtClean="0">
                <a:cs typeface="B Zar" panose="00000400000000000000" pitchFamily="2" charset="-78"/>
              </a:rPr>
              <a:t>مثال: هر کسی دارد کارش را می کند کسی به فکر من نیست</a:t>
            </a:r>
          </a:p>
          <a:p>
            <a:pPr>
              <a:lnSpc>
                <a:spcPct val="150000"/>
              </a:lnSpc>
            </a:pPr>
            <a:r>
              <a:rPr lang="fa-IR" sz="2400" b="1" dirty="0" smtClean="0">
                <a:cs typeface="B Zar" panose="00000400000000000000" pitchFamily="2" charset="-78"/>
              </a:rPr>
              <a:t>و درباره دنیا- عجب جای هولناکی برای بزرگ کردن یک کودک است.</a:t>
            </a:r>
          </a:p>
          <a:p>
            <a:pPr>
              <a:lnSpc>
                <a:spcPct val="150000"/>
              </a:lnSpc>
            </a:pPr>
            <a:r>
              <a:rPr lang="fa-IR" sz="2400" b="1" dirty="0" smtClean="0">
                <a:cs typeface="B Zar" panose="00000400000000000000" pitchFamily="2" charset="-78"/>
              </a:rPr>
              <a:t>فکر کردن</a:t>
            </a:r>
          </a:p>
          <a:p>
            <a:pPr>
              <a:lnSpc>
                <a:spcPct val="150000"/>
              </a:lnSpc>
            </a:pPr>
            <a:r>
              <a:rPr lang="fa-IR" sz="2400" b="1" dirty="0" smtClean="0">
                <a:cs typeface="B Zar" panose="00000400000000000000" pitchFamily="2" charset="-78"/>
              </a:rPr>
              <a:t>پایین امدن قدرت تمرکز</a:t>
            </a:r>
          </a:p>
          <a:p>
            <a:pPr>
              <a:lnSpc>
                <a:spcPct val="150000"/>
              </a:lnSpc>
            </a:pPr>
            <a:r>
              <a:rPr lang="fa-IR" sz="2400" b="1" dirty="0" smtClean="0">
                <a:cs typeface="B Zar" panose="00000400000000000000" pitchFamily="2" charset="-78"/>
              </a:rPr>
              <a:t>ناتوانی در تصمیم گیری</a:t>
            </a:r>
          </a:p>
          <a:p>
            <a:pPr>
              <a:lnSpc>
                <a:spcPct val="150000"/>
              </a:lnSpc>
            </a:pPr>
            <a:r>
              <a:rPr lang="fa-IR" sz="2400" b="1" dirty="0" smtClean="0">
                <a:cs typeface="B Zar" panose="00000400000000000000" pitchFamily="2" charset="-78"/>
              </a:rPr>
              <a:t>افکار مغشوش و بهم ریخته</a:t>
            </a:r>
            <a:endParaRPr lang="fa-IR" sz="2400" b="1" dirty="0">
              <a:cs typeface="B Zar" panose="00000400000000000000" pitchFamily="2" charset="-78"/>
            </a:endParaRPr>
          </a:p>
        </p:txBody>
      </p:sp>
    </p:spTree>
    <p:extLst>
      <p:ext uri="{BB962C8B-B14F-4D97-AF65-F5344CB8AC3E}">
        <p14:creationId xmlns:p14="http://schemas.microsoft.com/office/powerpoint/2010/main" val="1181631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000" b="1" dirty="0" smtClean="0">
                <a:solidFill>
                  <a:srgbClr val="C00000"/>
                </a:solidFill>
                <a:cs typeface="B Zar" panose="00000400000000000000" pitchFamily="2" charset="-78"/>
              </a:rPr>
              <a:t>رفتار</a:t>
            </a:r>
            <a:endParaRPr lang="fa-IR" sz="4000" b="1" dirty="0">
              <a:solidFill>
                <a:srgbClr val="C00000"/>
              </a:solidFill>
              <a:cs typeface="B Zar" panose="00000400000000000000" pitchFamily="2" charset="-78"/>
            </a:endParaRPr>
          </a:p>
        </p:txBody>
      </p:sp>
      <p:sp>
        <p:nvSpPr>
          <p:cNvPr id="3" name="Content Placeholder 2"/>
          <p:cNvSpPr>
            <a:spLocks noGrp="1"/>
          </p:cNvSpPr>
          <p:nvPr>
            <p:ph idx="1"/>
          </p:nvPr>
        </p:nvSpPr>
        <p:spPr>
          <a:xfrm>
            <a:off x="2589212" y="1703540"/>
            <a:ext cx="8915400" cy="4534422"/>
          </a:xfrm>
        </p:spPr>
        <p:style>
          <a:lnRef idx="1">
            <a:schemeClr val="accent6"/>
          </a:lnRef>
          <a:fillRef idx="2">
            <a:schemeClr val="accent6"/>
          </a:fillRef>
          <a:effectRef idx="1">
            <a:schemeClr val="accent6"/>
          </a:effectRef>
          <a:fontRef idx="minor">
            <a:schemeClr val="dk1"/>
          </a:fontRef>
        </p:style>
        <p:txBody>
          <a:bodyPr>
            <a:normAutofit/>
          </a:bodyPr>
          <a:lstStyle/>
          <a:p>
            <a:pPr>
              <a:lnSpc>
                <a:spcPct val="150000"/>
              </a:lnSpc>
            </a:pPr>
            <a:r>
              <a:rPr lang="fa-IR" sz="2400" b="1" dirty="0" smtClean="0">
                <a:cs typeface="B Zar" panose="00000400000000000000" pitchFamily="2" charset="-78"/>
              </a:rPr>
              <a:t>از دیگران اجتناب کردن و عدم تمایل به بیرون رفتن</a:t>
            </a:r>
          </a:p>
          <a:p>
            <a:pPr>
              <a:lnSpc>
                <a:spcPct val="150000"/>
              </a:lnSpc>
            </a:pPr>
            <a:r>
              <a:rPr lang="fa-IR" sz="2400" b="1" dirty="0" smtClean="0">
                <a:cs typeface="B Zar" panose="00000400000000000000" pitchFamily="2" charset="-78"/>
              </a:rPr>
              <a:t>اجتناب از انجام کارهایی که از انها لذت می برید </a:t>
            </a:r>
          </a:p>
          <a:p>
            <a:pPr>
              <a:lnSpc>
                <a:spcPct val="150000"/>
              </a:lnSpc>
            </a:pPr>
            <a:r>
              <a:rPr lang="fa-IR" sz="2400" b="1" dirty="0" smtClean="0">
                <a:cs typeface="B Zar" panose="00000400000000000000" pitchFamily="2" charset="-78"/>
              </a:rPr>
              <a:t>تکالیف روزانه را انجام ندادن یا برعکس تلاش در انجام کارهای بیش از حد</a:t>
            </a:r>
          </a:p>
          <a:p>
            <a:pPr>
              <a:lnSpc>
                <a:spcPct val="150000"/>
              </a:lnSpc>
            </a:pPr>
            <a:r>
              <a:rPr lang="fa-IR" sz="2400" b="1" dirty="0" smtClean="0">
                <a:cs typeface="B Zar" panose="00000400000000000000" pitchFamily="2" charset="-78"/>
              </a:rPr>
              <a:t>به تعویق انداختن اصمیمات </a:t>
            </a:r>
          </a:p>
          <a:p>
            <a:pPr>
              <a:lnSpc>
                <a:spcPct val="150000"/>
              </a:lnSpc>
            </a:pPr>
            <a:r>
              <a:rPr lang="fa-IR" sz="2400" b="1" dirty="0" smtClean="0">
                <a:cs typeface="B Zar" panose="00000400000000000000" pitchFamily="2" charset="-78"/>
              </a:rPr>
              <a:t>جر و بحث بیشتر و داد زدن بدون کنترل</a:t>
            </a:r>
          </a:p>
          <a:p>
            <a:endParaRPr lang="fa-IR" b="1" dirty="0">
              <a:cs typeface="B Zar" panose="00000400000000000000" pitchFamily="2" charset="-78"/>
            </a:endParaRPr>
          </a:p>
        </p:txBody>
      </p:sp>
    </p:spTree>
    <p:extLst>
      <p:ext uri="{BB962C8B-B14F-4D97-AF65-F5344CB8AC3E}">
        <p14:creationId xmlns:p14="http://schemas.microsoft.com/office/powerpoint/2010/main" val="1755183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441" y="624110"/>
            <a:ext cx="10283869" cy="1280890"/>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fa-IR" sz="6700" b="1" dirty="0" smtClean="0">
                <a:solidFill>
                  <a:srgbClr val="C00000"/>
                </a:solidFill>
                <a:cs typeface="B Nazanin" panose="00000400000000000000" pitchFamily="2" charset="-78"/>
              </a:rPr>
              <a:t>مقدمه</a:t>
            </a:r>
            <a:r>
              <a:rPr lang="fa-IR" dirty="0">
                <a:solidFill>
                  <a:srgbClr val="C00000"/>
                </a:solidFill>
                <a:cs typeface="B Nazanin" panose="00000400000000000000" pitchFamily="2" charset="-78"/>
              </a:rPr>
              <a:t/>
            </a:r>
            <a:br>
              <a:rPr lang="fa-IR" dirty="0">
                <a:solidFill>
                  <a:srgbClr val="C00000"/>
                </a:solidFill>
                <a:cs typeface="B Nazanin" panose="00000400000000000000" pitchFamily="2" charset="-78"/>
              </a:rPr>
            </a:br>
            <a:endParaRPr lang="fa-IR" dirty="0">
              <a:solidFill>
                <a:srgbClr val="C00000"/>
              </a:solidFill>
            </a:endParaRPr>
          </a:p>
        </p:txBody>
      </p:sp>
      <p:sp>
        <p:nvSpPr>
          <p:cNvPr id="5" name="Content Placeholder 4"/>
          <p:cNvSpPr>
            <a:spLocks noGrp="1"/>
          </p:cNvSpPr>
          <p:nvPr>
            <p:ph idx="1"/>
          </p:nvPr>
        </p:nvSpPr>
        <p:spPr>
          <a:xfrm>
            <a:off x="1427967" y="1853852"/>
            <a:ext cx="10258817" cy="4057370"/>
          </a:xfrm>
        </p:spPr>
        <p:style>
          <a:lnRef idx="1">
            <a:schemeClr val="accent6"/>
          </a:lnRef>
          <a:fillRef idx="2">
            <a:schemeClr val="accent6"/>
          </a:fillRef>
          <a:effectRef idx="1">
            <a:schemeClr val="accent6"/>
          </a:effectRef>
          <a:fontRef idx="minor">
            <a:schemeClr val="dk1"/>
          </a:fontRef>
        </p:style>
        <p:txBody>
          <a:bodyPr>
            <a:noAutofit/>
          </a:bodyPr>
          <a:lstStyle/>
          <a:p>
            <a:pPr>
              <a:lnSpc>
                <a:spcPct val="150000"/>
              </a:lnSpc>
            </a:pPr>
            <a:r>
              <a:rPr lang="fa-IR" sz="2800" b="1" dirty="0" smtClean="0">
                <a:cs typeface="B Zar" panose="00000400000000000000" pitchFamily="2" charset="-78"/>
              </a:rPr>
              <a:t>خلق افسرده و غمگین یکی از شایع ترین احساساتی است که تقریبا هر فردی در دروه از عمر خود ان را تجربه کرده است.</a:t>
            </a:r>
          </a:p>
          <a:p>
            <a:pPr>
              <a:lnSpc>
                <a:spcPct val="150000"/>
              </a:lnSpc>
            </a:pPr>
            <a:r>
              <a:rPr lang="fa-IR" sz="2800" b="1" dirty="0" smtClean="0">
                <a:cs typeface="B Zar" panose="00000400000000000000" pitchFamily="2" charset="-78"/>
              </a:rPr>
              <a:t> گاهی این حالت هیجانی در اثر یک اتفاق استرس زا ایجاد شده و گاهی نیز ظاهرا بدون هیچ علت اشکاری به وجود می اید.</a:t>
            </a:r>
          </a:p>
          <a:p>
            <a:pPr>
              <a:lnSpc>
                <a:spcPct val="150000"/>
              </a:lnSpc>
            </a:pPr>
            <a:r>
              <a:rPr lang="fa-IR" sz="2800" b="1" dirty="0" smtClean="0">
                <a:cs typeface="B Zar" panose="00000400000000000000" pitchFamily="2" charset="-78"/>
              </a:rPr>
              <a:t>اگر خلق افسرده شدت زیادی داشته باشد این اختلال به اشکال مختلف دیده می شود و شامل گروهی از علائم و نشانه ها است. </a:t>
            </a:r>
          </a:p>
        </p:txBody>
      </p:sp>
    </p:spTree>
    <p:extLst>
      <p:ext uri="{BB962C8B-B14F-4D97-AF65-F5344CB8AC3E}">
        <p14:creationId xmlns:p14="http://schemas.microsoft.com/office/powerpoint/2010/main" val="1570480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8270" y="939452"/>
            <a:ext cx="9447727" cy="4797469"/>
          </a:xfrm>
        </p:spPr>
        <p:style>
          <a:lnRef idx="1">
            <a:schemeClr val="accent6"/>
          </a:lnRef>
          <a:fillRef idx="3">
            <a:schemeClr val="accent6"/>
          </a:fillRef>
          <a:effectRef idx="2">
            <a:schemeClr val="accent6"/>
          </a:effectRef>
          <a:fontRef idx="minor">
            <a:schemeClr val="lt1"/>
          </a:fontRef>
        </p:style>
        <p:txBody>
          <a:bodyPr>
            <a:noAutofit/>
          </a:bodyPr>
          <a:lstStyle/>
          <a:p>
            <a:pPr>
              <a:lnSpc>
                <a:spcPct val="150000"/>
              </a:lnSpc>
            </a:pPr>
            <a:r>
              <a:rPr lang="fa-IR" sz="2400" b="1" dirty="0">
                <a:cs typeface="B Zar" panose="00000400000000000000" pitchFamily="2" charset="-78"/>
              </a:rPr>
              <a:t>افسردگی پس‌از زایمان نه‌تنها کیفیت زندگی و سلامت روان ماجرا را تحت تاثیر قرار می‌دهد بلکه بر رشد کودک و </a:t>
            </a:r>
            <a:r>
              <a:rPr lang="fa-IR" sz="3200" b="1" dirty="0">
                <a:cs typeface="B Zar" panose="00000400000000000000" pitchFamily="2" charset="-78"/>
              </a:rPr>
              <a:t>زندگی</a:t>
            </a:r>
            <a:r>
              <a:rPr lang="fa-IR" sz="2400" b="1" dirty="0">
                <a:cs typeface="B Zar" panose="00000400000000000000" pitchFamily="2" charset="-78"/>
              </a:rPr>
              <a:t> زناشویی نیز اثرات منفی خواهد داشت بنابراین شناسایی علت این اختلال و عواملی که می‌تواند از آن جلوگیری کند نه‌تنها بر کیفیت سلامت مادران اثر گذار خواهد بود بلکه می‌تواند به بهبود سلامت روابط خانوادگی و رشد سالم کودک نیز کمک </a:t>
            </a:r>
            <a:r>
              <a:rPr lang="fa-IR" sz="2400" b="1" dirty="0" smtClean="0">
                <a:cs typeface="B Zar" panose="00000400000000000000" pitchFamily="2" charset="-78"/>
              </a:rPr>
              <a:t>کند.</a:t>
            </a:r>
            <a:endParaRPr lang="fa-IR" sz="2400" b="1" dirty="0">
              <a:cs typeface="B Zar" panose="00000400000000000000" pitchFamily="2" charset="-78"/>
            </a:endParaRPr>
          </a:p>
        </p:txBody>
      </p:sp>
    </p:spTree>
    <p:extLst>
      <p:ext uri="{BB962C8B-B14F-4D97-AF65-F5344CB8AC3E}">
        <p14:creationId xmlns:p14="http://schemas.microsoft.com/office/powerpoint/2010/main" val="790067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4704" y="624109"/>
            <a:ext cx="10409909" cy="1217217"/>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fa-IR" sz="3200" b="1" dirty="0" smtClean="0">
                <a:solidFill>
                  <a:srgbClr val="002060"/>
                </a:solidFill>
                <a:cs typeface="B Zar" panose="00000400000000000000" pitchFamily="2" charset="-78"/>
              </a:rPr>
              <a:t>عوامل خطر ساز افسردگی بعد از زایمان</a:t>
            </a:r>
            <a:endParaRPr lang="fa-IR" sz="3200" b="1" dirty="0">
              <a:solidFill>
                <a:srgbClr val="002060"/>
              </a:solidFill>
              <a:cs typeface="B Zar" panose="00000400000000000000" pitchFamily="2" charset="-78"/>
            </a:endParaRPr>
          </a:p>
        </p:txBody>
      </p:sp>
      <p:sp>
        <p:nvSpPr>
          <p:cNvPr id="5" name="Content Placeholder 4"/>
          <p:cNvSpPr>
            <a:spLocks noGrp="1"/>
          </p:cNvSpPr>
          <p:nvPr>
            <p:ph idx="1"/>
          </p:nvPr>
        </p:nvSpPr>
        <p:spPr>
          <a:xfrm>
            <a:off x="1766170" y="2029216"/>
            <a:ext cx="9738442" cy="38820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800" b="1" dirty="0">
                <a:cs typeface="B Zar" panose="00000400000000000000" pitchFamily="2" charset="-78"/>
              </a:rPr>
              <a:t>بیماری‌های سیستمیک افسرده کننده مثل هیپوتیروئیدی خون‌ریزی بعد از زایمان تعارضات با همسر شیر ندادن به کودک زندگی بدون همسر عفونت بعد از زایمان بستری‌شدن نوزاد بستری‌شدن مادر بعد از زایمان به هر علت برای افسردگی بعداز زایمان مطرح‌شده </a:t>
            </a:r>
            <a:r>
              <a:rPr lang="fa-IR" sz="2800" b="1" dirty="0" smtClean="0">
                <a:cs typeface="B Zar" panose="00000400000000000000" pitchFamily="2" charset="-78"/>
              </a:rPr>
              <a:t>است</a:t>
            </a:r>
            <a:endParaRPr lang="en-US" sz="2800" b="1" dirty="0" smtClean="0">
              <a:cs typeface="B Zar" panose="00000400000000000000" pitchFamily="2" charset="-78"/>
            </a:endParaRPr>
          </a:p>
          <a:p>
            <a:pPr>
              <a:lnSpc>
                <a:spcPct val="150000"/>
              </a:lnSpc>
            </a:pPr>
            <a:r>
              <a:rPr lang="fa-IR" sz="2800" b="1" dirty="0" smtClean="0">
                <a:cs typeface="B Zar" panose="00000400000000000000" pitchFamily="2" charset="-78"/>
              </a:rPr>
              <a:t> </a:t>
            </a:r>
            <a:r>
              <a:rPr lang="fa-IR" sz="2800" b="1" dirty="0">
                <a:cs typeface="B Zar" panose="00000400000000000000" pitchFamily="2" charset="-78"/>
              </a:rPr>
              <a:t>همان‌طور که ذکر شد نوع زایمان از عوامل خطرساز افسردگی پس‌از زایمان مطرح‌شده </a:t>
            </a:r>
            <a:r>
              <a:rPr lang="fa-IR" sz="2800" b="1" dirty="0" smtClean="0">
                <a:cs typeface="B Zar" panose="00000400000000000000" pitchFamily="2" charset="-78"/>
              </a:rPr>
              <a:t>است.</a:t>
            </a:r>
          </a:p>
        </p:txBody>
      </p:sp>
    </p:spTree>
    <p:extLst>
      <p:ext uri="{BB962C8B-B14F-4D97-AF65-F5344CB8AC3E}">
        <p14:creationId xmlns:p14="http://schemas.microsoft.com/office/powerpoint/2010/main" val="1530847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algn="ctr"/>
            <a:r>
              <a:rPr lang="fa-IR" sz="2800" b="1" dirty="0">
                <a:solidFill>
                  <a:srgbClr val="002060"/>
                </a:solidFill>
                <a:cs typeface="B Zar" panose="00000400000000000000" pitchFamily="2" charset="-78"/>
              </a:rPr>
              <a:t>عوامل خطر ساز افسردگی بعد از زایمان</a:t>
            </a:r>
            <a:endParaRPr lang="fa-IR" sz="2800" b="1" dirty="0">
              <a:cs typeface="B Zar" panose="00000400000000000000" pitchFamily="2" charset="-78"/>
            </a:endParaRPr>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lnSpcReduction="10000"/>
          </a:bodyPr>
          <a:lstStyle/>
          <a:p>
            <a:pPr>
              <a:lnSpc>
                <a:spcPct val="150000"/>
              </a:lnSpc>
            </a:pPr>
            <a:r>
              <a:rPr lang="fa-IR" sz="2400" b="1" dirty="0">
                <a:cs typeface="B Zar" panose="00000400000000000000" pitchFamily="2" charset="-78"/>
              </a:rPr>
              <a:t>علل افسردگی عبارت‌اند از عوامل هورمونی و بیوشیمیایی روانی اجتماعی و تأثیرات محیط که امروزه تحت عنوان عوامل زیستی روانی اجتماعی نامیده می‌شود عوامل و علل متعدد دیگری نیز چون سابقه افسردگی در شخص یا افراد فامیل حاملگی ناخواسته تصور عدم حمایت اجتماعی و اقتصادی طلاق از دست دادن همسر یا یکی از این اعیاد یکی از عزیزان در این اواخر ترس از بیکار شدن مشکلات و حوادث سه مامایی و استرس محیطی ماجرا در خطر بروز این عارضه قرار می‌دهد البته این عوامل همواره توام با افسردگی نیستند</a:t>
            </a:r>
            <a:r>
              <a:rPr lang="fa-IR" b="1" dirty="0">
                <a:cs typeface="B Zar" panose="00000400000000000000" pitchFamily="2" charset="-78"/>
              </a:rPr>
              <a:t>.</a:t>
            </a:r>
          </a:p>
          <a:p>
            <a:endParaRPr lang="fa-IR" b="1" dirty="0">
              <a:cs typeface="B Zar" panose="00000400000000000000" pitchFamily="2" charset="-78"/>
            </a:endParaRPr>
          </a:p>
        </p:txBody>
      </p:sp>
    </p:spTree>
    <p:extLst>
      <p:ext uri="{BB962C8B-B14F-4D97-AF65-F5344CB8AC3E}">
        <p14:creationId xmlns:p14="http://schemas.microsoft.com/office/powerpoint/2010/main" val="3901301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0049" y="624110"/>
            <a:ext cx="9074564" cy="128089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3200" b="1" dirty="0" smtClean="0">
                <a:solidFill>
                  <a:srgbClr val="002060"/>
                </a:solidFill>
                <a:cs typeface="B Zar" panose="00000400000000000000" pitchFamily="2" charset="-78"/>
              </a:rPr>
              <a:t>رابطه دلبستگی مادر و نوزاد با افسردگی پس از زایمان</a:t>
            </a:r>
            <a:endParaRPr lang="fa-IR" sz="3200" b="1" dirty="0">
              <a:solidFill>
                <a:srgbClr val="002060"/>
              </a:solidFill>
              <a:cs typeface="B Zar" panose="00000400000000000000" pitchFamily="2" charset="-78"/>
            </a:endParaRPr>
          </a:p>
        </p:txBody>
      </p:sp>
      <p:sp>
        <p:nvSpPr>
          <p:cNvPr id="3" name="Content Placeholder 2"/>
          <p:cNvSpPr>
            <a:spLocks noGrp="1"/>
          </p:cNvSpPr>
          <p:nvPr>
            <p:ph idx="1"/>
          </p:nvPr>
        </p:nvSpPr>
        <p:spPr>
          <a:xfrm>
            <a:off x="2179529" y="2133600"/>
            <a:ext cx="9325083" cy="4192044"/>
          </a:xfrm>
        </p:spPr>
        <p:style>
          <a:lnRef idx="1">
            <a:schemeClr val="accent2"/>
          </a:lnRef>
          <a:fillRef idx="2">
            <a:schemeClr val="accent2"/>
          </a:fillRef>
          <a:effectRef idx="1">
            <a:schemeClr val="accent2"/>
          </a:effectRef>
          <a:fontRef idx="minor">
            <a:schemeClr val="dk1"/>
          </a:fontRef>
        </p:style>
        <p:txBody>
          <a:bodyPr>
            <a:noAutofit/>
          </a:bodyPr>
          <a:lstStyle/>
          <a:p>
            <a:pPr>
              <a:lnSpc>
                <a:spcPct val="150000"/>
              </a:lnSpc>
            </a:pPr>
            <a:r>
              <a:rPr lang="fa-IR" sz="2400" b="1" dirty="0" smtClean="0">
                <a:cs typeface="B Zar" panose="00000400000000000000" pitchFamily="2" charset="-78"/>
              </a:rPr>
              <a:t>پژوهشها در زمینه دلبستگی مادر به نوزاد نشان داده است که جدایی هر نوزاد از مادرش در زمان تولد، می تواند باعث تغییر رفتار و مراقبتهای مادرانه شود.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این تغییر رفتار ممکن است به سختی برگشت پذیر باشد.</a:t>
            </a:r>
          </a:p>
          <a:p>
            <a:pPr>
              <a:lnSpc>
                <a:spcPct val="150000"/>
              </a:lnSpc>
            </a:pPr>
            <a:r>
              <a:rPr lang="fa-IR" sz="2400" b="1" dirty="0" smtClean="0">
                <a:cs typeface="B Zar" panose="00000400000000000000" pitchFamily="2" charset="-78"/>
              </a:rPr>
              <a:t>از سوی دیگر پژوهش</a:t>
            </a:r>
            <a:r>
              <a:rPr lang="en-US" sz="2400" b="1" dirty="0" smtClean="0">
                <a:cs typeface="B Zar" panose="00000400000000000000" pitchFamily="2" charset="-78"/>
              </a:rPr>
              <a:t> </a:t>
            </a:r>
            <a:r>
              <a:rPr lang="fa-IR" sz="2400" b="1" dirty="0" smtClean="0">
                <a:cs typeface="B Zar" panose="00000400000000000000" pitchFamily="2" charset="-78"/>
              </a:rPr>
              <a:t>ها از ارتباط بین سبکهای دلبستگی و نشانه های افسردگی در زنان مبتلا به افسردگی پس از زایمان حمایت می کنند.</a:t>
            </a:r>
            <a:endParaRPr lang="fa-IR" sz="2400" b="1" dirty="0">
              <a:cs typeface="B Zar" panose="00000400000000000000" pitchFamily="2" charset="-78"/>
            </a:endParaRPr>
          </a:p>
        </p:txBody>
      </p:sp>
    </p:spTree>
    <p:extLst>
      <p:ext uri="{BB962C8B-B14F-4D97-AF65-F5344CB8AC3E}">
        <p14:creationId xmlns:p14="http://schemas.microsoft.com/office/powerpoint/2010/main" val="1839993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555" y="624110"/>
            <a:ext cx="10075057" cy="1280890"/>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fa-IR" sz="2800" b="1" dirty="0">
                <a:solidFill>
                  <a:srgbClr val="002060"/>
                </a:solidFill>
                <a:cs typeface="B Zar" panose="00000400000000000000" pitchFamily="2" charset="-78"/>
              </a:rPr>
              <a:t>رابطه دلبستگی مادر و نوزاد با افسردگی پس از زایمان</a:t>
            </a:r>
            <a:endParaRPr lang="fa-IR" sz="2800" b="1" dirty="0">
              <a:cs typeface="B Zar" panose="00000400000000000000" pitchFamily="2" charset="-78"/>
            </a:endParaRPr>
          </a:p>
        </p:txBody>
      </p:sp>
      <p:sp>
        <p:nvSpPr>
          <p:cNvPr id="3" name="Content Placeholder 2"/>
          <p:cNvSpPr>
            <a:spLocks noGrp="1"/>
          </p:cNvSpPr>
          <p:nvPr>
            <p:ph idx="1"/>
          </p:nvPr>
        </p:nvSpPr>
        <p:spPr>
          <a:xfrm>
            <a:off x="1653436" y="2133600"/>
            <a:ext cx="9851176" cy="3777622"/>
          </a:xfrm>
        </p:spPr>
        <p:style>
          <a:lnRef idx="3">
            <a:schemeClr val="lt1"/>
          </a:lnRef>
          <a:fillRef idx="1">
            <a:schemeClr val="accent6"/>
          </a:fillRef>
          <a:effectRef idx="1">
            <a:schemeClr val="accent6"/>
          </a:effectRef>
          <a:fontRef idx="minor">
            <a:schemeClr val="lt1"/>
          </a:fontRef>
        </p:style>
        <p:txBody>
          <a:bodyPr>
            <a:normAutofit/>
          </a:bodyPr>
          <a:lstStyle/>
          <a:p>
            <a:pPr>
              <a:lnSpc>
                <a:spcPct val="150000"/>
              </a:lnSpc>
            </a:pPr>
            <a:r>
              <a:rPr lang="fa-IR" sz="2800" b="1" dirty="0">
                <a:cs typeface="B Zar" panose="00000400000000000000" pitchFamily="2" charset="-78"/>
              </a:rPr>
              <a:t>تولد نوزاد نارس یکی از عواملی است که می تواند منجر به جدایی مادر از نوزاد و سبب ایجاد اختلال در دلبستگی میان انها شود.</a:t>
            </a:r>
          </a:p>
          <a:p>
            <a:pPr>
              <a:lnSpc>
                <a:spcPct val="150000"/>
              </a:lnSpc>
            </a:pPr>
            <a:r>
              <a:rPr lang="fa-IR" sz="2800" b="1" dirty="0">
                <a:cs typeface="B Zar" panose="00000400000000000000" pitchFamily="2" charset="-78"/>
              </a:rPr>
              <a:t>مادران نوزادان نارس در خطر مشکلات دلبستگی قرار دارند.</a:t>
            </a:r>
          </a:p>
          <a:p>
            <a:pPr>
              <a:lnSpc>
                <a:spcPct val="150000"/>
              </a:lnSpc>
            </a:pPr>
            <a:r>
              <a:rPr lang="fa-IR" sz="2800" b="1" dirty="0">
                <a:cs typeface="B Zar" panose="00000400000000000000" pitchFamily="2" charset="-78"/>
              </a:rPr>
              <a:t>پژوهشهای متعددی نشان داده است که همبستگی معناداری بین سبک دلبستگی ایمن در مادر با دلبستگی مادر به نوزاد وجود دارد</a:t>
            </a:r>
          </a:p>
          <a:p>
            <a:endParaRPr lang="fa-IR" sz="2800" b="1" dirty="0">
              <a:cs typeface="B Zar" panose="00000400000000000000" pitchFamily="2" charset="-78"/>
            </a:endParaRPr>
          </a:p>
        </p:txBody>
      </p:sp>
    </p:spTree>
    <p:extLst>
      <p:ext uri="{BB962C8B-B14F-4D97-AF65-F5344CB8AC3E}">
        <p14:creationId xmlns:p14="http://schemas.microsoft.com/office/powerpoint/2010/main" val="288447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fa-IR" sz="4400" b="1" dirty="0" smtClean="0">
                <a:solidFill>
                  <a:srgbClr val="002060"/>
                </a:solidFill>
                <a:cs typeface="B Zar" panose="00000400000000000000" pitchFamily="2" charset="-78"/>
              </a:rPr>
              <a:t>علل افسردگی پس از زایمان</a:t>
            </a:r>
            <a:endParaRPr lang="fa-IR" sz="4400" b="1" dirty="0">
              <a:solidFill>
                <a:srgbClr val="002060"/>
              </a:solidFill>
              <a:cs typeface="B Zar" panose="00000400000000000000" pitchFamily="2" charset="-78"/>
            </a:endParaRPr>
          </a:p>
        </p:txBody>
      </p:sp>
      <p:sp>
        <p:nvSpPr>
          <p:cNvPr id="3" name="Content Placeholder 2"/>
          <p:cNvSpPr>
            <a:spLocks noGrp="1"/>
          </p:cNvSpPr>
          <p:nvPr>
            <p:ph idx="1"/>
          </p:nvPr>
        </p:nvSpPr>
        <p:spPr>
          <a:xfrm>
            <a:off x="895083" y="2141950"/>
            <a:ext cx="10970138" cy="4342563"/>
          </a:xfrm>
        </p:spPr>
        <p:style>
          <a:lnRef idx="1">
            <a:schemeClr val="accent5"/>
          </a:lnRef>
          <a:fillRef idx="2">
            <a:schemeClr val="accent5"/>
          </a:fillRef>
          <a:effectRef idx="1">
            <a:schemeClr val="accent5"/>
          </a:effectRef>
          <a:fontRef idx="minor">
            <a:schemeClr val="dk1"/>
          </a:fontRef>
        </p:style>
        <p:txBody>
          <a:bodyPr>
            <a:noAutofit/>
          </a:bodyPr>
          <a:lstStyle/>
          <a:p>
            <a:pPr>
              <a:lnSpc>
                <a:spcPct val="150000"/>
              </a:lnSpc>
            </a:pPr>
            <a:r>
              <a:rPr lang="fa-IR" sz="2800" b="1" dirty="0">
                <a:cs typeface="B Zar" panose="00000400000000000000" pitchFamily="2" charset="-78"/>
              </a:rPr>
              <a:t>طیف وسیعی از علل شامل عوامل زیستی روان‌شناختی هیجانی و اجتماعی است در بحث سبب‌شناسی افسردگی پس‌از زایمان مطرح </a:t>
            </a:r>
            <a:r>
              <a:rPr lang="fa-IR" sz="2800" b="1" dirty="0" smtClean="0">
                <a:cs typeface="B Zar" panose="00000400000000000000" pitchFamily="2" charset="-78"/>
              </a:rPr>
              <a:t>شده‌است.</a:t>
            </a:r>
          </a:p>
          <a:p>
            <a:pPr>
              <a:lnSpc>
                <a:spcPct val="150000"/>
              </a:lnSpc>
            </a:pPr>
            <a:r>
              <a:rPr lang="fa-IR" sz="2800" b="1" dirty="0" smtClean="0">
                <a:solidFill>
                  <a:srgbClr val="FF0000"/>
                </a:solidFill>
                <a:cs typeface="B Zar" panose="00000400000000000000" pitchFamily="2" charset="-78"/>
              </a:rPr>
              <a:t>علل اجتماعی</a:t>
            </a:r>
            <a:r>
              <a:rPr lang="fa-IR" sz="2800" b="1" dirty="0" smtClean="0">
                <a:cs typeface="B Zar" panose="00000400000000000000" pitchFamily="2" charset="-78"/>
              </a:rPr>
              <a:t>: </a:t>
            </a:r>
            <a:r>
              <a:rPr lang="fa-IR" sz="2800" b="1" dirty="0">
                <a:cs typeface="B Zar" panose="00000400000000000000" pitchFamily="2" charset="-78"/>
              </a:rPr>
              <a:t>بر این اساس افسردگی قبل‌از زایمان رخدادهای زندگی و حمایت اجتماعی نقش بزرگ وضعیت اقتصادی‌اجتماعی نظیر سطح پایین تحصیلات حقوق پایین و بیکار بودن نقش کوچک اما معناداری در ایجاد این اختلال </a:t>
            </a:r>
            <a:r>
              <a:rPr lang="fa-IR" sz="2800" b="1" dirty="0" smtClean="0">
                <a:cs typeface="B Zar" panose="00000400000000000000" pitchFamily="2" charset="-78"/>
              </a:rPr>
              <a:t>دارد.</a:t>
            </a:r>
          </a:p>
        </p:txBody>
      </p:sp>
    </p:spTree>
    <p:extLst>
      <p:ext uri="{BB962C8B-B14F-4D97-AF65-F5344CB8AC3E}">
        <p14:creationId xmlns:p14="http://schemas.microsoft.com/office/powerpoint/2010/main" val="758993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8805"/>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علل اجتماعی</a:t>
            </a:r>
            <a:endParaRPr lang="fa-IR" sz="4400" dirty="0">
              <a:solidFill>
                <a:srgbClr val="FF0000"/>
              </a:solidFill>
              <a:cs typeface="B Zar" panose="00000400000000000000" pitchFamily="2" charset="-78"/>
            </a:endParaRPr>
          </a:p>
        </p:txBody>
      </p:sp>
      <p:sp>
        <p:nvSpPr>
          <p:cNvPr id="3" name="Content Placeholder 2"/>
          <p:cNvSpPr>
            <a:spLocks noGrp="1"/>
          </p:cNvSpPr>
          <p:nvPr>
            <p:ph idx="1"/>
          </p:nvPr>
        </p:nvSpPr>
        <p:spPr>
          <a:xfrm>
            <a:off x="2589212" y="1515649"/>
            <a:ext cx="8915400" cy="4759891"/>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nSpc>
                <a:spcPct val="150000"/>
              </a:lnSpc>
            </a:pPr>
            <a:r>
              <a:rPr lang="fa-IR" sz="2400" b="1" dirty="0">
                <a:solidFill>
                  <a:srgbClr val="FF0000"/>
                </a:solidFill>
                <a:cs typeface="B Zar" panose="00000400000000000000" pitchFamily="2" charset="-78"/>
              </a:rPr>
              <a:t>حمایت اجتماعی </a:t>
            </a:r>
            <a:r>
              <a:rPr lang="fa-IR" sz="2400" b="1" dirty="0">
                <a:cs typeface="B Zar" panose="00000400000000000000" pitchFamily="2" charset="-78"/>
              </a:rPr>
              <a:t>یکی از عواملی است که می‌تواند تجربه بارداری را در زنان تحت تاثیر قرار دهد حمایت اجتماعی به‌عنوان منابعی که توسط دیگران مخصوصاً دوستان و خانواده ایجاد می‌شود </a:t>
            </a:r>
            <a:r>
              <a:rPr lang="fa-IR" sz="2400" b="1" dirty="0" smtClean="0">
                <a:cs typeface="B Zar" panose="00000400000000000000" pitchFamily="2" charset="-78"/>
              </a:rPr>
              <a:t>تعریف </a:t>
            </a:r>
            <a:r>
              <a:rPr lang="fa-IR" sz="2400" b="1" dirty="0">
                <a:cs typeface="B Zar" panose="00000400000000000000" pitchFamily="2" charset="-78"/>
              </a:rPr>
              <a:t>شده و نه‌تنها برای سلامتی فرد مفید است بلکه براساس مدل‌های سیر غیرمستقیم مانند یک ضربه‌گیر عمل کرده و می‌تواند در برابر فشارها حمایت کند </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درحالی‌که </a:t>
            </a:r>
            <a:r>
              <a:rPr lang="fa-IR" sz="2400" b="1" dirty="0">
                <a:cs typeface="B Zar" panose="00000400000000000000" pitchFamily="2" charset="-78"/>
              </a:rPr>
              <a:t>پیوندهای اجتماعی قوی به‌عنوان یک حفاظ یا حائل درمقابل افسردگی در طول دوره بارداری و پس‌از زایمان عمل </a:t>
            </a:r>
            <a:r>
              <a:rPr lang="fa-IR" sz="2400" b="1" dirty="0" smtClean="0">
                <a:cs typeface="B Zar" panose="00000400000000000000" pitchFamily="2" charset="-78"/>
              </a:rPr>
              <a:t>می‌کند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فقدان حمایت اجتماعی به‌عنوان ریسک فاکتور مهم برای افسردگی پس‌از زایمان مطرح‌شده است.</a:t>
            </a:r>
          </a:p>
          <a:p>
            <a:endParaRPr lang="fa-IR" b="1" dirty="0">
              <a:cs typeface="B Zar" panose="00000400000000000000" pitchFamily="2" charset="-78"/>
            </a:endParaRPr>
          </a:p>
        </p:txBody>
      </p:sp>
    </p:spTree>
    <p:extLst>
      <p:ext uri="{BB962C8B-B14F-4D97-AF65-F5344CB8AC3E}">
        <p14:creationId xmlns:p14="http://schemas.microsoft.com/office/powerpoint/2010/main" val="10150498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pPr algn="ctr"/>
            <a:r>
              <a:rPr lang="fa-IR" sz="4400" b="1" dirty="0" smtClean="0">
                <a:solidFill>
                  <a:srgbClr val="FF0000"/>
                </a:solidFill>
                <a:cs typeface="B Nazanin" panose="00000400000000000000" pitchFamily="2" charset="-78"/>
              </a:rPr>
              <a:t>عوا</a:t>
            </a:r>
            <a:r>
              <a:rPr lang="fa-IR" sz="4400" b="1" dirty="0" smtClean="0">
                <a:solidFill>
                  <a:srgbClr val="FF0000"/>
                </a:solidFill>
                <a:cs typeface="B Zar" panose="00000400000000000000" pitchFamily="2" charset="-78"/>
              </a:rPr>
              <a:t>مل زیستی</a:t>
            </a:r>
            <a:endParaRPr lang="fa-IR" sz="4400" b="1" dirty="0">
              <a:solidFill>
                <a:srgbClr val="FF0000"/>
              </a:solidFill>
              <a:cs typeface="B Zar" panose="00000400000000000000" pitchFamily="2" charset="-78"/>
            </a:endParaRPr>
          </a:p>
        </p:txBody>
      </p:sp>
      <p:sp>
        <p:nvSpPr>
          <p:cNvPr id="3" name="Content Placeholder 2"/>
          <p:cNvSpPr>
            <a:spLocks noGrp="1"/>
          </p:cNvSpPr>
          <p:nvPr>
            <p:ph idx="1"/>
          </p:nvPr>
        </p:nvSpPr>
        <p:spPr>
          <a:xfrm>
            <a:off x="1996224" y="2133600"/>
            <a:ext cx="9508387" cy="4421746"/>
          </a:xfrm>
        </p:spPr>
        <p:style>
          <a:lnRef idx="1">
            <a:schemeClr val="accent5"/>
          </a:lnRef>
          <a:fillRef idx="2">
            <a:schemeClr val="accent5"/>
          </a:fillRef>
          <a:effectRef idx="1">
            <a:schemeClr val="accent5"/>
          </a:effectRef>
          <a:fontRef idx="minor">
            <a:schemeClr val="dk1"/>
          </a:fontRef>
        </p:style>
        <p:txBody>
          <a:bodyPr>
            <a:normAutofit/>
          </a:bodyPr>
          <a:lstStyle/>
          <a:p>
            <a:pPr>
              <a:lnSpc>
                <a:spcPct val="150000"/>
              </a:lnSpc>
            </a:pPr>
            <a:r>
              <a:rPr lang="fa-IR" sz="2800" b="1" dirty="0" smtClean="0">
                <a:solidFill>
                  <a:srgbClr val="FF0000"/>
                </a:solidFill>
                <a:cs typeface="B Zar" panose="00000400000000000000" pitchFamily="2" charset="-78"/>
              </a:rPr>
              <a:t>الف)وراثت:  </a:t>
            </a:r>
            <a:r>
              <a:rPr lang="fa-IR" sz="2800" b="1" dirty="0">
                <a:cs typeface="B Zar" panose="00000400000000000000" pitchFamily="2" charset="-78"/>
              </a:rPr>
              <a:t>پژوهش مرتبط با عوامل ارثی افسردگی روش مطالعه خانوادگی مطالعه‌ای </a:t>
            </a:r>
            <a:r>
              <a:rPr lang="fa-IR" sz="2800" b="1" dirty="0" smtClean="0">
                <a:cs typeface="B Zar" panose="00000400000000000000" pitchFamily="2" charset="-78"/>
              </a:rPr>
              <a:t>دوقلو ها </a:t>
            </a:r>
            <a:r>
              <a:rPr lang="fa-IR" sz="2800" b="1" dirty="0">
                <a:cs typeface="B Zar" panose="00000400000000000000" pitchFamily="2" charset="-78"/>
              </a:rPr>
              <a:t>و فرزندخواندگی را مورد استفاده قرار داده‌اند </a:t>
            </a:r>
            <a:endParaRPr lang="fa-IR" sz="2800" b="1" dirty="0" smtClean="0">
              <a:cs typeface="B Zar" panose="00000400000000000000" pitchFamily="2" charset="-78"/>
            </a:endParaRPr>
          </a:p>
          <a:p>
            <a:pPr>
              <a:lnSpc>
                <a:spcPct val="150000"/>
              </a:lnSpc>
            </a:pPr>
            <a:r>
              <a:rPr lang="fa-IR" sz="2800" b="1" dirty="0" smtClean="0">
                <a:cs typeface="B Zar" panose="00000400000000000000" pitchFamily="2" charset="-78"/>
              </a:rPr>
              <a:t>نقش </a:t>
            </a:r>
            <a:r>
              <a:rPr lang="fa-IR" sz="2800" b="1" dirty="0">
                <a:cs typeface="B Zar" panose="00000400000000000000" pitchFamily="2" charset="-78"/>
              </a:rPr>
              <a:t>عوامل </a:t>
            </a:r>
            <a:r>
              <a:rPr lang="fa-IR" sz="2800" b="1" dirty="0" smtClean="0">
                <a:cs typeface="B Zar" panose="00000400000000000000" pitchFamily="2" charset="-78"/>
              </a:rPr>
              <a:t>ارثی </a:t>
            </a:r>
            <a:r>
              <a:rPr lang="fa-IR" sz="2800" b="1" dirty="0">
                <a:cs typeface="B Zar" panose="00000400000000000000" pitchFamily="2" charset="-78"/>
              </a:rPr>
              <a:t>در اختلال افسردگی در مقایسه با اختلال دوقطبی کمتر </a:t>
            </a:r>
            <a:r>
              <a:rPr lang="fa-IR" sz="2800" b="1" dirty="0" smtClean="0">
                <a:cs typeface="B Zar" panose="00000400000000000000" pitchFamily="2" charset="-78"/>
              </a:rPr>
              <a:t>است.</a:t>
            </a:r>
          </a:p>
          <a:p>
            <a:endParaRPr lang="fa-IR" sz="2800" b="1" dirty="0">
              <a:cs typeface="B Zar" panose="00000400000000000000" pitchFamily="2" charset="-78"/>
            </a:endParaRPr>
          </a:p>
        </p:txBody>
      </p:sp>
    </p:spTree>
    <p:extLst>
      <p:ext uri="{BB962C8B-B14F-4D97-AF65-F5344CB8AC3E}">
        <p14:creationId xmlns:p14="http://schemas.microsoft.com/office/powerpoint/2010/main" val="2996948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pPr algn="ctr"/>
            <a:r>
              <a:rPr lang="fa-IR" sz="4400" b="1" dirty="0">
                <a:solidFill>
                  <a:srgbClr val="FF0000"/>
                </a:solidFill>
                <a:cs typeface="B Zar" panose="00000400000000000000" pitchFamily="2" charset="-78"/>
              </a:rPr>
              <a:t>عوامل زیستی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pPr>
              <a:lnSpc>
                <a:spcPct val="150000"/>
              </a:lnSpc>
            </a:pPr>
            <a:r>
              <a:rPr lang="fa-IR" sz="2400" b="1" dirty="0">
                <a:cs typeface="B Zar" panose="00000400000000000000" pitchFamily="2" charset="-78"/>
              </a:rPr>
              <a:t>مطالعات متعددی نشان داده‌اند که دوقلوهای تک تخمکی همگامی افسردگی ۴۶ درصد است.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همچنین درصورتی‌که یکی از آن‌ها دچار افسردگی شود احتمال ابتلای دیگری ۷۰ درصد است. درحالی‌که در دوقلوهای ناهمسان میزان ۲۵ درصد گزارش شده‌است .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علاوه‌برآن فرزندان والدینی که هر دو دچار اختلال عاطفی هستند ۳۰ تا ۴۰ درصد موارد احتمالاً تجربه اختلال را دارند.</a:t>
            </a:r>
          </a:p>
          <a:p>
            <a:endParaRPr lang="fa-IR" b="1" dirty="0">
              <a:cs typeface="B Zar" panose="00000400000000000000" pitchFamily="2" charset="-78"/>
            </a:endParaRPr>
          </a:p>
        </p:txBody>
      </p:sp>
    </p:spTree>
    <p:extLst>
      <p:ext uri="{BB962C8B-B14F-4D97-AF65-F5344CB8AC3E}">
        <p14:creationId xmlns:p14="http://schemas.microsoft.com/office/powerpoint/2010/main" val="7076224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smtClean="0">
                <a:solidFill>
                  <a:srgbClr val="FF0000"/>
                </a:solidFill>
                <a:cs typeface="B Zar" panose="00000400000000000000" pitchFamily="2" charset="-78"/>
              </a:rPr>
              <a:t>عوامل زیستی</a:t>
            </a:r>
            <a:endParaRPr lang="fa-IR" sz="4400" b="1" dirty="0">
              <a:solidFill>
                <a:srgbClr val="FF0000"/>
              </a:solidFill>
              <a:cs typeface="B Zar" panose="00000400000000000000" pitchFamily="2" charset="-78"/>
            </a:endParaRPr>
          </a:p>
        </p:txBody>
      </p:sp>
      <p:sp>
        <p:nvSpPr>
          <p:cNvPr id="3" name="Content Placeholder 2"/>
          <p:cNvSpPr>
            <a:spLocks noGrp="1"/>
          </p:cNvSpPr>
          <p:nvPr>
            <p:ph idx="1"/>
          </p:nvPr>
        </p:nvSpPr>
        <p:spPr>
          <a:xfrm>
            <a:off x="2589212" y="2133600"/>
            <a:ext cx="8915400" cy="4428186"/>
          </a:xfrm>
        </p:spPr>
        <p:style>
          <a:lnRef idx="1">
            <a:schemeClr val="accent5"/>
          </a:lnRef>
          <a:fillRef idx="3">
            <a:schemeClr val="accent5"/>
          </a:fillRef>
          <a:effectRef idx="2">
            <a:schemeClr val="accent5"/>
          </a:effectRef>
          <a:fontRef idx="minor">
            <a:schemeClr val="lt1"/>
          </a:fontRef>
        </p:style>
        <p:txBody>
          <a:bodyPr>
            <a:normAutofit/>
          </a:bodyPr>
          <a:lstStyle/>
          <a:p>
            <a:pPr>
              <a:lnSpc>
                <a:spcPct val="170000"/>
              </a:lnSpc>
            </a:pPr>
            <a:r>
              <a:rPr lang="fa-IR" sz="2800" b="1" dirty="0" smtClean="0">
                <a:solidFill>
                  <a:srgbClr val="C00000"/>
                </a:solidFill>
                <a:cs typeface="B Zar" panose="00000400000000000000" pitchFamily="2" charset="-78"/>
              </a:rPr>
              <a:t>ب) نورشیمی </a:t>
            </a:r>
            <a:r>
              <a:rPr lang="fa-IR" sz="2800" b="1" dirty="0">
                <a:solidFill>
                  <a:srgbClr val="C00000"/>
                </a:solidFill>
                <a:cs typeface="B Zar" panose="00000400000000000000" pitchFamily="2" charset="-78"/>
              </a:rPr>
              <a:t>و </a:t>
            </a:r>
            <a:r>
              <a:rPr lang="fa-IR" sz="2800" b="1" dirty="0" smtClean="0">
                <a:solidFill>
                  <a:srgbClr val="C00000"/>
                </a:solidFill>
                <a:cs typeface="B Zar" panose="00000400000000000000" pitchFamily="2" charset="-78"/>
              </a:rPr>
              <a:t>نوروفیزیولوژی :</a:t>
            </a:r>
            <a:r>
              <a:rPr lang="fa-IR" sz="2800" b="1" dirty="0" smtClean="0">
                <a:cs typeface="B Zar" panose="00000400000000000000" pitchFamily="2" charset="-78"/>
              </a:rPr>
              <a:t> سطح </a:t>
            </a:r>
            <a:r>
              <a:rPr lang="fa-IR" sz="2800" b="1" dirty="0">
                <a:cs typeface="B Zar" panose="00000400000000000000" pitchFamily="2" charset="-78"/>
              </a:rPr>
              <a:t>پایین نور </a:t>
            </a:r>
            <a:r>
              <a:rPr lang="fa-IR" sz="2800" b="1" dirty="0" smtClean="0">
                <a:cs typeface="B Zar" panose="00000400000000000000" pitchFamily="2" charset="-78"/>
              </a:rPr>
              <a:t>اپی نفرین موجب </a:t>
            </a:r>
            <a:r>
              <a:rPr lang="fa-IR" sz="2800" b="1" dirty="0">
                <a:cs typeface="B Zar" panose="00000400000000000000" pitchFamily="2" charset="-78"/>
              </a:rPr>
              <a:t>افسردگی و بالا بودن آن با مانیا ارتباط </a:t>
            </a:r>
            <a:r>
              <a:rPr lang="fa-IR" sz="2800" b="1" dirty="0" smtClean="0">
                <a:cs typeface="B Zar" panose="00000400000000000000" pitchFamily="2" charset="-78"/>
              </a:rPr>
              <a:t>دارد.</a:t>
            </a:r>
            <a:endParaRPr lang="en-US" sz="2800" b="1" dirty="0">
              <a:cs typeface="B Zar" panose="00000400000000000000" pitchFamily="2" charset="-78"/>
            </a:endParaRPr>
          </a:p>
          <a:p>
            <a:endParaRPr lang="en-US" sz="2800" b="1" dirty="0">
              <a:cs typeface="B Zar" panose="00000400000000000000" pitchFamily="2" charset="-78"/>
            </a:endParaRPr>
          </a:p>
          <a:p>
            <a:endParaRPr lang="fa-IR" sz="2800" b="1" dirty="0">
              <a:cs typeface="B Zar" panose="00000400000000000000" pitchFamily="2" charset="-78"/>
            </a:endParaRPr>
          </a:p>
        </p:txBody>
      </p:sp>
    </p:spTree>
    <p:extLst>
      <p:ext uri="{BB962C8B-B14F-4D97-AF65-F5344CB8AC3E}">
        <p14:creationId xmlns:p14="http://schemas.microsoft.com/office/powerpoint/2010/main" val="2334053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8364" y="522514"/>
            <a:ext cx="10058400" cy="5592536"/>
          </a:xfrm>
        </p:spPr>
        <p:style>
          <a:lnRef idx="0">
            <a:schemeClr val="accent5"/>
          </a:lnRef>
          <a:fillRef idx="3">
            <a:schemeClr val="accent5"/>
          </a:fillRef>
          <a:effectRef idx="3">
            <a:schemeClr val="accent5"/>
          </a:effectRef>
          <a:fontRef idx="minor">
            <a:schemeClr val="lt1"/>
          </a:fontRef>
        </p:style>
        <p:txBody>
          <a:bodyPr>
            <a:normAutofit/>
          </a:bodyPr>
          <a:lstStyle/>
          <a:p>
            <a:pPr lvl="1">
              <a:lnSpc>
                <a:spcPct val="150000"/>
              </a:lnSpc>
            </a:pPr>
            <a:r>
              <a:rPr lang="fa-IR" sz="2800" b="1" dirty="0">
                <a:solidFill>
                  <a:srgbClr val="002060"/>
                </a:solidFill>
                <a:cs typeface="B Zar" panose="00000400000000000000" pitchFamily="2" charset="-78"/>
              </a:rPr>
              <a:t>بر طبق راهنمای اماری و </a:t>
            </a:r>
            <a:r>
              <a:rPr lang="fa-IR" sz="2800" b="1" dirty="0" smtClean="0">
                <a:solidFill>
                  <a:srgbClr val="002060"/>
                </a:solidFill>
                <a:cs typeface="B Zar" panose="00000400000000000000" pitchFamily="2" charset="-78"/>
              </a:rPr>
              <a:t>تشخیصی(</a:t>
            </a:r>
            <a:r>
              <a:rPr lang="en-US" sz="2800" b="1" dirty="0" smtClean="0">
                <a:solidFill>
                  <a:srgbClr val="002060"/>
                </a:solidFill>
                <a:cs typeface="B Zar" panose="00000400000000000000" pitchFamily="2" charset="-78"/>
              </a:rPr>
              <a:t>DSM5</a:t>
            </a:r>
            <a:r>
              <a:rPr lang="fa-IR" sz="2800" b="1" dirty="0" smtClean="0">
                <a:solidFill>
                  <a:srgbClr val="002060"/>
                </a:solidFill>
                <a:cs typeface="B Zar" panose="00000400000000000000" pitchFamily="2" charset="-78"/>
              </a:rPr>
              <a:t>) تفاوت </a:t>
            </a:r>
            <a:r>
              <a:rPr lang="fa-IR" sz="2800" b="1" dirty="0">
                <a:solidFill>
                  <a:srgbClr val="002060"/>
                </a:solidFill>
                <a:cs typeface="B Zar" panose="00000400000000000000" pitchFamily="2" charset="-78"/>
              </a:rPr>
              <a:t>میان افسردگی بالینی و غیر بالینی در تعداد نشانه ها(تشخیص اختلال افسردگی اساسی مستلزم وجود 5 علامت از 9 علامت ذکر شده در راهنما است.) </a:t>
            </a:r>
            <a:endParaRPr lang="fa-IR" sz="2800" b="1" dirty="0" smtClean="0">
              <a:solidFill>
                <a:srgbClr val="002060"/>
              </a:solidFill>
              <a:cs typeface="B Zar" panose="00000400000000000000" pitchFamily="2" charset="-78"/>
            </a:endParaRPr>
          </a:p>
          <a:p>
            <a:pPr lvl="1">
              <a:lnSpc>
                <a:spcPct val="200000"/>
              </a:lnSpc>
            </a:pPr>
            <a:r>
              <a:rPr lang="fa-IR" sz="2800" b="1" dirty="0" smtClean="0">
                <a:solidFill>
                  <a:srgbClr val="002060"/>
                </a:solidFill>
                <a:cs typeface="B Zar" panose="00000400000000000000" pitchFamily="2" charset="-78"/>
              </a:rPr>
              <a:t>و </a:t>
            </a:r>
            <a:r>
              <a:rPr lang="fa-IR" sz="2800" b="1" dirty="0">
                <a:solidFill>
                  <a:srgbClr val="002060"/>
                </a:solidFill>
                <a:cs typeface="B Zar" panose="00000400000000000000" pitchFamily="2" charset="-78"/>
              </a:rPr>
              <a:t>میزان ناکارامدی روانی-اجتماعی حاصل از افسردگی در طول مدت نشانه ها(تشخیص اختلال افسردگی اساسی مستلزم تداوم علائم به مدت 2 هفته است) می </a:t>
            </a:r>
            <a:r>
              <a:rPr lang="fa-IR" sz="2800" b="1" dirty="0" smtClean="0">
                <a:solidFill>
                  <a:srgbClr val="002060"/>
                </a:solidFill>
                <a:cs typeface="B Zar" panose="00000400000000000000" pitchFamily="2" charset="-78"/>
              </a:rPr>
              <a:t>باشد</a:t>
            </a:r>
          </a:p>
          <a:p>
            <a:endParaRPr lang="fa-IR" b="1" dirty="0">
              <a:solidFill>
                <a:srgbClr val="002060"/>
              </a:solidFill>
              <a:cs typeface="B Zar" panose="00000400000000000000" pitchFamily="2" charset="-78"/>
            </a:endParaRPr>
          </a:p>
        </p:txBody>
      </p:sp>
    </p:spTree>
    <p:extLst>
      <p:ext uri="{BB962C8B-B14F-4D97-AF65-F5344CB8AC3E}">
        <p14:creationId xmlns:p14="http://schemas.microsoft.com/office/powerpoint/2010/main" val="3955397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fa-IR" sz="3200" b="1" dirty="0" smtClean="0">
                <a:solidFill>
                  <a:srgbClr val="FF0000"/>
                </a:solidFill>
                <a:cs typeface="B Zar" panose="00000400000000000000" pitchFamily="2" charset="-78"/>
              </a:rPr>
              <a:t>نورشیمی </a:t>
            </a:r>
            <a:r>
              <a:rPr lang="fa-IR" sz="3200" b="1" dirty="0">
                <a:solidFill>
                  <a:srgbClr val="FF0000"/>
                </a:solidFill>
                <a:cs typeface="B Zar" panose="00000400000000000000" pitchFamily="2" charset="-78"/>
              </a:rPr>
              <a:t>و </a:t>
            </a:r>
            <a:r>
              <a:rPr lang="fa-IR" sz="3200" b="1" dirty="0" smtClean="0">
                <a:solidFill>
                  <a:srgbClr val="FF0000"/>
                </a:solidFill>
                <a:cs typeface="B Zar" panose="00000400000000000000" pitchFamily="2" charset="-78"/>
              </a:rPr>
              <a:t>نوروفیزیولوژی</a:t>
            </a:r>
            <a:endParaRPr lang="fa-IR" sz="3200" b="1" dirty="0">
              <a:solidFill>
                <a:srgbClr val="FF0000"/>
              </a:solidFill>
              <a:cs typeface="B Zar" panose="00000400000000000000" pitchFamily="2"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nSpc>
                <a:spcPct val="150000"/>
              </a:lnSpc>
            </a:pPr>
            <a:r>
              <a:rPr lang="fa-IR" sz="2400" b="1" dirty="0">
                <a:cs typeface="B Zar" panose="00000400000000000000" pitchFamily="2" charset="-78"/>
              </a:rPr>
              <a:t>سروتونین طبق فرضیه سروتونین افسردگی در نتیجه کاهش سروتونین است از سال‌های ۱۹۵۰ به بعد و به‌دنبال به‌کارگیری موفق داروهایی که بر سطح نوراپی نفرین و سروتونین تاثیر می‌گذارند قرضیه نوروشیمی افسردگی به‌سرعت مورد حمایت قرار گرفت. اما تحقیقات بعدی محدودیت‌های این فرضیه را نشان داد و مشخص شد که اثر داروهاصرفاً به دلیل افزایش سطح انتقال‌دهنده‌های عصبی نیست.                                            </a:t>
            </a:r>
          </a:p>
          <a:p>
            <a:endParaRPr lang="fa-IR" b="1" dirty="0">
              <a:cs typeface="B Zar" panose="00000400000000000000" pitchFamily="2" charset="-78"/>
            </a:endParaRPr>
          </a:p>
        </p:txBody>
      </p:sp>
    </p:spTree>
    <p:extLst>
      <p:ext uri="{BB962C8B-B14F-4D97-AF65-F5344CB8AC3E}">
        <p14:creationId xmlns:p14="http://schemas.microsoft.com/office/powerpoint/2010/main" val="623323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890" y="1335111"/>
            <a:ext cx="8589651" cy="426076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nSpc>
                <a:spcPct val="170000"/>
              </a:lnSpc>
            </a:pPr>
            <a:r>
              <a:rPr lang="fa-IR" sz="2600" b="1" dirty="0">
                <a:cs typeface="B Zar" panose="00000400000000000000" pitchFamily="2" charset="-78"/>
              </a:rPr>
              <a:t>داروها وقتی برای اولین‌بار مصرف می‌شوند سطح نورروترانسمیترها را افزایش می‌دهند ولی بعد از چند روز نوروترانسمیتر به سطح اولیه خود برمی‌گردد این یافته‌ها ازاین‌جهت مهم هستند که هم داروهای ۳ حلقوی و هم بازدارنده‌های مونو آمین اکسیداز از ۷ تا ۱۴ روز وقت لازم دارند تا افسردگی را کاهش دهند و تا این زمان نوروترانسمیترها  به سطح اولیه خود برمی‌گردد بنابراین به‌نظر می‌رسد که افزایش صرف نوراپی نفرین و سروتونین نمی‌تواند دلیل قطعی در خصوص چرایی اثربخشی ضدافسردگی باشند. </a:t>
            </a:r>
          </a:p>
          <a:p>
            <a:endParaRPr lang="fa-IR" b="1" dirty="0">
              <a:cs typeface="B Zar" panose="00000400000000000000" pitchFamily="2" charset="-78"/>
            </a:endParaRPr>
          </a:p>
        </p:txBody>
      </p:sp>
    </p:spTree>
    <p:extLst>
      <p:ext uri="{BB962C8B-B14F-4D97-AF65-F5344CB8AC3E}">
        <p14:creationId xmlns:p14="http://schemas.microsoft.com/office/powerpoint/2010/main" val="3132678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lstStyle/>
          <a:p>
            <a:pPr>
              <a:lnSpc>
                <a:spcPct val="150000"/>
              </a:lnSpc>
            </a:pPr>
            <a:r>
              <a:rPr lang="fa-IR" sz="2400" b="1" dirty="0">
                <a:cs typeface="B Zar" panose="00000400000000000000" pitchFamily="2" charset="-78"/>
              </a:rPr>
              <a:t>علاوه بر آمین‌های زیستی سروتونین و نوراپی نفرین برخی شواهد از ارتباطات دوپامین با افسردگی حمایت کردند.</a:t>
            </a:r>
          </a:p>
          <a:p>
            <a:pPr>
              <a:lnSpc>
                <a:spcPct val="150000"/>
              </a:lnSpc>
            </a:pPr>
            <a:r>
              <a:rPr lang="fa-IR" sz="2400" b="1" dirty="0">
                <a:cs typeface="B Zar" panose="00000400000000000000" pitchFamily="2" charset="-78"/>
              </a:rPr>
              <a:t>ممکن است فعالیت دوپامین در افسردگی کاهش یابد. در افسردگی نقش قابل‌ملاحظه‌ای دارند.</a:t>
            </a:r>
          </a:p>
          <a:p>
            <a:endParaRPr lang="fa-IR" b="1" dirty="0">
              <a:cs typeface="B Zar" panose="00000400000000000000" pitchFamily="2" charset="-78"/>
            </a:endParaRPr>
          </a:p>
        </p:txBody>
      </p:sp>
    </p:spTree>
    <p:extLst>
      <p:ext uri="{BB962C8B-B14F-4D97-AF65-F5344CB8AC3E}">
        <p14:creationId xmlns:p14="http://schemas.microsoft.com/office/powerpoint/2010/main" val="1761831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fa-IR" sz="2800" dirty="0" smtClean="0">
                <a:solidFill>
                  <a:srgbClr val="002060"/>
                </a:solidFill>
                <a:cs typeface="B Zar" panose="00000400000000000000" pitchFamily="2" charset="-78"/>
              </a:rPr>
              <a:t> </a:t>
            </a:r>
            <a:r>
              <a:rPr lang="fa-IR" sz="4400" b="1" dirty="0" smtClean="0">
                <a:solidFill>
                  <a:srgbClr val="FF0000"/>
                </a:solidFill>
                <a:cs typeface="B Zar" panose="00000400000000000000" pitchFamily="2" charset="-78"/>
              </a:rPr>
              <a:t>عوامل زیستی</a:t>
            </a:r>
            <a:endParaRPr lang="fa-IR" sz="2800" b="1" dirty="0">
              <a:solidFill>
                <a:srgbClr val="FF0000"/>
              </a:solidFill>
              <a:cs typeface="B Zar" panose="00000400000000000000" pitchFamily="2" charset="-78"/>
            </a:endParaRPr>
          </a:p>
        </p:txBody>
      </p:sp>
      <p:sp>
        <p:nvSpPr>
          <p:cNvPr id="3" name="Content Placeholder 2"/>
          <p:cNvSpPr>
            <a:spLocks noGrp="1"/>
          </p:cNvSpPr>
          <p:nvPr>
            <p:ph idx="1"/>
          </p:nvPr>
        </p:nvSpPr>
        <p:spPr>
          <a:xfrm>
            <a:off x="2531257" y="2049887"/>
            <a:ext cx="8915400" cy="4614930"/>
          </a:xfrm>
        </p:spPr>
        <p:style>
          <a:lnRef idx="1">
            <a:schemeClr val="accent2"/>
          </a:lnRef>
          <a:fillRef idx="2">
            <a:schemeClr val="accent2"/>
          </a:fillRef>
          <a:effectRef idx="1">
            <a:schemeClr val="accent2"/>
          </a:effectRef>
          <a:fontRef idx="minor">
            <a:schemeClr val="dk1"/>
          </a:fontRef>
        </p:style>
        <p:txBody>
          <a:bodyPr>
            <a:normAutofit/>
          </a:bodyPr>
          <a:lstStyle/>
          <a:p>
            <a:pPr>
              <a:lnSpc>
                <a:spcPct val="150000"/>
              </a:lnSpc>
            </a:pPr>
            <a:r>
              <a:rPr lang="fa-IR" sz="2600" b="1" dirty="0" smtClean="0">
                <a:cs typeface="B Zar" panose="00000400000000000000" pitchFamily="2" charset="-78"/>
              </a:rPr>
              <a:t> </a:t>
            </a:r>
            <a:r>
              <a:rPr lang="fa-IR" sz="2600" b="1" dirty="0" smtClean="0">
                <a:solidFill>
                  <a:srgbClr val="FF0000"/>
                </a:solidFill>
                <a:cs typeface="B Zar" panose="00000400000000000000" pitchFamily="2" charset="-78"/>
              </a:rPr>
              <a:t>ج) نورواندوکرینی: </a:t>
            </a:r>
            <a:r>
              <a:rPr lang="fa-IR" sz="2600" b="1" dirty="0" smtClean="0">
                <a:cs typeface="B Zar" panose="00000400000000000000" pitchFamily="2" charset="-78"/>
              </a:rPr>
              <a:t>سیستم نورواندوکرینی در افسردگی نقش قابل ملاحظه ای دارند.</a:t>
            </a:r>
          </a:p>
          <a:p>
            <a:pPr>
              <a:lnSpc>
                <a:spcPct val="150000"/>
              </a:lnSpc>
            </a:pPr>
            <a:r>
              <a:rPr lang="fa-IR" sz="2600" b="1" dirty="0" smtClean="0">
                <a:cs typeface="B Zar" panose="00000400000000000000" pitchFamily="2" charset="-78"/>
              </a:rPr>
              <a:t>ناحیه لیمبیک </a:t>
            </a:r>
            <a:r>
              <a:rPr lang="fa-IR" sz="2600" b="1" dirty="0">
                <a:cs typeface="B Zar" panose="00000400000000000000" pitchFamily="2" charset="-78"/>
              </a:rPr>
              <a:t>ارتباط نزدیکی با هیجان دارد و بر هیپوتالاموس هم اثر می‌گذارد و هیپوتالاموس هم از طریق اعمال کنترل بر غدد درون‌ریز و میزان </a:t>
            </a:r>
            <a:r>
              <a:rPr lang="fa-IR" sz="2600" b="1" dirty="0" smtClean="0">
                <a:cs typeface="B Zar" panose="00000400000000000000" pitchFamily="2" charset="-78"/>
              </a:rPr>
              <a:t>هورمون‌های </a:t>
            </a:r>
            <a:r>
              <a:rPr lang="fa-IR" sz="2600" b="1" dirty="0">
                <a:cs typeface="B Zar" panose="00000400000000000000" pitchFamily="2" charset="-78"/>
              </a:rPr>
              <a:t>آن‌ها را تحت کنترل دارد علاوه‌برآن هورمون‌های آزاد شده از هیپوتالاموس بر غدد هیپوفیز و </a:t>
            </a:r>
            <a:r>
              <a:rPr lang="fa-IR" sz="2600" b="1" dirty="0" smtClean="0">
                <a:cs typeface="B Zar" panose="00000400000000000000" pitchFamily="2" charset="-78"/>
              </a:rPr>
              <a:t>هورمون‌های مترشحه </a:t>
            </a:r>
            <a:r>
              <a:rPr lang="fa-IR" sz="2600" b="1" dirty="0">
                <a:cs typeface="B Zar" panose="00000400000000000000" pitchFamily="2" charset="-78"/>
              </a:rPr>
              <a:t>آن‌ها تاثیر می‌گذارد </a:t>
            </a:r>
            <a:endParaRPr lang="fa-IR" sz="2600" b="1" dirty="0" smtClean="0">
              <a:cs typeface="B Zar" panose="00000400000000000000" pitchFamily="2" charset="-78"/>
            </a:endParaRPr>
          </a:p>
          <a:p>
            <a:pPr>
              <a:lnSpc>
                <a:spcPct val="150000"/>
              </a:lnSpc>
            </a:pPr>
            <a:endParaRPr lang="fa-IR" sz="2600" b="1" dirty="0">
              <a:cs typeface="B Zar" panose="00000400000000000000" pitchFamily="2" charset="-78"/>
            </a:endParaRPr>
          </a:p>
          <a:p>
            <a:pPr>
              <a:lnSpc>
                <a:spcPct val="150000"/>
              </a:lnSpc>
            </a:pPr>
            <a:endParaRPr lang="fa-IR" b="1" dirty="0">
              <a:cs typeface="B Zar" panose="00000400000000000000" pitchFamily="2" charset="-78"/>
            </a:endParaRPr>
          </a:p>
        </p:txBody>
      </p:sp>
    </p:spTree>
    <p:extLst>
      <p:ext uri="{BB962C8B-B14F-4D97-AF65-F5344CB8AC3E}">
        <p14:creationId xmlns:p14="http://schemas.microsoft.com/office/powerpoint/2010/main" val="13351578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635" y="1425261"/>
            <a:ext cx="8915400" cy="4730840"/>
          </a:xfrm>
        </p:spPr>
        <p:style>
          <a:lnRef idx="1">
            <a:schemeClr val="accent6"/>
          </a:lnRef>
          <a:fillRef idx="2">
            <a:schemeClr val="accent6"/>
          </a:fillRef>
          <a:effectRef idx="1">
            <a:schemeClr val="accent6"/>
          </a:effectRef>
          <a:fontRef idx="minor">
            <a:schemeClr val="dk1"/>
          </a:fontRef>
        </p:style>
        <p:txBody>
          <a:bodyPr>
            <a:normAutofit/>
          </a:bodyPr>
          <a:lstStyle/>
          <a:p>
            <a:pPr>
              <a:lnSpc>
                <a:spcPct val="150000"/>
              </a:lnSpc>
            </a:pPr>
            <a:r>
              <a:rPr lang="fa-IR" sz="2400" b="1" dirty="0" smtClean="0">
                <a:cs typeface="B Zar" panose="00000400000000000000" pitchFamily="2" charset="-78"/>
              </a:rPr>
              <a:t>با </a:t>
            </a:r>
            <a:r>
              <a:rPr lang="fa-IR" sz="2400" b="1" dirty="0">
                <a:cs typeface="B Zar" panose="00000400000000000000" pitchFamily="2" charset="-78"/>
              </a:rPr>
              <a:t>توجه به وجود علایم نباتی در افسردگی تصور می‌شود که محور هیپوتالاموس هیپوفیز آدرنوکورتیکال در افسردگی بیش‌فعال باشند</a:t>
            </a:r>
            <a:r>
              <a:rPr lang="fa-IR" sz="2400" b="1" dirty="0" smtClean="0">
                <a:cs typeface="B Zar" panose="00000400000000000000" pitchFamily="2" charset="-78"/>
              </a:rPr>
              <a:t>.</a:t>
            </a:r>
          </a:p>
          <a:p>
            <a:pPr>
              <a:lnSpc>
                <a:spcPct val="150000"/>
              </a:lnSpc>
            </a:pPr>
            <a:r>
              <a:rPr lang="fa-IR" sz="2400" b="1" dirty="0">
                <a:cs typeface="B Zar" panose="00000400000000000000" pitchFamily="2" charset="-78"/>
              </a:rPr>
              <a:t>تصور کلی بر آنست که عوامل زیستی به‌تنهایی و در چارچوب یک ارتباط مستقیم نمی‌تواند موجب افسردگی شود بلکه عوامل زیستی در قالب یک شبکه‌ای تعاملی با عوامل روان‌شناختی عمل می‌کنند.</a:t>
            </a:r>
            <a:endParaRPr lang="en-US" sz="2400" b="1" dirty="0">
              <a:cs typeface="B Zar" panose="00000400000000000000" pitchFamily="2" charset="-78"/>
            </a:endParaRPr>
          </a:p>
          <a:p>
            <a:pPr>
              <a:lnSpc>
                <a:spcPct val="150000"/>
              </a:lnSpc>
            </a:pPr>
            <a:endParaRPr lang="en-US" sz="2400" b="1" dirty="0">
              <a:cs typeface="B Zar" panose="00000400000000000000" pitchFamily="2" charset="-78"/>
            </a:endParaRPr>
          </a:p>
          <a:p>
            <a:endParaRPr lang="fa-IR" b="1" dirty="0">
              <a:cs typeface="B Zar" panose="00000400000000000000" pitchFamily="2" charset="-78"/>
            </a:endParaRPr>
          </a:p>
        </p:txBody>
      </p:sp>
    </p:spTree>
    <p:extLst>
      <p:ext uri="{BB962C8B-B14F-4D97-AF65-F5344CB8AC3E}">
        <p14:creationId xmlns:p14="http://schemas.microsoft.com/office/powerpoint/2010/main" val="2267700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r"/>
            <a:r>
              <a:rPr lang="fa-IR" sz="2800" b="1" dirty="0">
                <a:solidFill>
                  <a:srgbClr val="002060"/>
                </a:solidFill>
                <a:cs typeface="B Zar" panose="00000400000000000000" pitchFamily="2" charset="-78"/>
              </a:rPr>
              <a:t>مدل‌های روان‌شناختی </a:t>
            </a:r>
            <a:r>
              <a:rPr lang="fa-IR" sz="2800" b="1" dirty="0" smtClean="0">
                <a:solidFill>
                  <a:srgbClr val="002060"/>
                </a:solidFill>
                <a:cs typeface="B Zar" panose="00000400000000000000" pitchFamily="2" charset="-78"/>
              </a:rPr>
              <a:t>تبیین کننده افسردگی پس از زایمان</a:t>
            </a:r>
            <a:r>
              <a:rPr lang="en-US" sz="2800" dirty="0">
                <a:cs typeface="B Zar" panose="00000400000000000000" pitchFamily="2" charset="-78"/>
              </a:rPr>
              <a:t/>
            </a:r>
            <a:br>
              <a:rPr lang="en-US" sz="2800" dirty="0">
                <a:cs typeface="B Zar" panose="00000400000000000000" pitchFamily="2" charset="-78"/>
              </a:rPr>
            </a:br>
            <a:endParaRPr lang="fa-IR" sz="2800" dirty="0">
              <a:cs typeface="B Zar" panose="00000400000000000000" pitchFamily="2"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a:lnSpc>
                <a:spcPct val="150000"/>
              </a:lnSpc>
            </a:pPr>
            <a:r>
              <a:rPr lang="fa-IR" sz="2400" b="1" dirty="0" smtClean="0">
                <a:solidFill>
                  <a:srgbClr val="C00000"/>
                </a:solidFill>
                <a:cs typeface="B Zar" panose="00000400000000000000" pitchFamily="2" charset="-78"/>
              </a:rPr>
              <a:t>الف </a:t>
            </a:r>
            <a:r>
              <a:rPr lang="fa-IR" sz="2400" b="1" dirty="0">
                <a:solidFill>
                  <a:srgbClr val="C00000"/>
                </a:solidFill>
                <a:cs typeface="B Zar" panose="00000400000000000000" pitchFamily="2" charset="-78"/>
              </a:rPr>
              <a:t>مدل‌های </a:t>
            </a:r>
            <a:r>
              <a:rPr lang="fa-IR" sz="2400" b="1" dirty="0" smtClean="0">
                <a:solidFill>
                  <a:srgbClr val="C00000"/>
                </a:solidFill>
                <a:cs typeface="B Zar" panose="00000400000000000000" pitchFamily="2" charset="-78"/>
              </a:rPr>
              <a:t>روان‌کاوی:</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در </a:t>
            </a:r>
            <a:r>
              <a:rPr lang="fa-IR" sz="2400" b="1" dirty="0" smtClean="0">
                <a:cs typeface="B Zar" panose="00000400000000000000" pitchFamily="2" charset="-78"/>
              </a:rPr>
              <a:t>دهه1۹۶۰ </a:t>
            </a:r>
            <a:r>
              <a:rPr lang="fa-IR" sz="2400" b="1" dirty="0">
                <a:cs typeface="B Zar" panose="00000400000000000000" pitchFamily="2" charset="-78"/>
              </a:rPr>
              <a:t>روان‌کاوی نظریه </a:t>
            </a:r>
            <a:r>
              <a:rPr lang="fa-IR" sz="2400" b="1" dirty="0" smtClean="0">
                <a:cs typeface="B Zar" panose="00000400000000000000" pitchFamily="2" charset="-78"/>
              </a:rPr>
              <a:t>مسلط‌ در </a:t>
            </a:r>
            <a:r>
              <a:rPr lang="fa-IR" sz="2400" b="1" dirty="0">
                <a:cs typeface="B Zar" panose="00000400000000000000" pitchFamily="2" charset="-78"/>
              </a:rPr>
              <a:t>تبیین و درمان افسردگی بوده‌است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روان‌کاوی دهه 1960 </a:t>
            </a:r>
            <a:r>
              <a:rPr lang="fa-IR" sz="2400" b="1" dirty="0">
                <a:cs typeface="B Zar" panose="00000400000000000000" pitchFamily="2" charset="-78"/>
              </a:rPr>
              <a:t>این بود که خشم بازدارنده شده به درون و به‌دنبال از دست دادن شیئی محبوب عامل اصلی افسردگی است فرمود در اثر معروف خود بنام سوگواری و </a:t>
            </a:r>
            <a:r>
              <a:rPr lang="fa-IR" sz="2400" b="1" dirty="0" smtClean="0">
                <a:cs typeface="B Zar" panose="00000400000000000000" pitchFamily="2" charset="-78"/>
              </a:rPr>
              <a:t>ملانی کلاین </a:t>
            </a:r>
            <a:r>
              <a:rPr lang="fa-IR" sz="2400" b="1" dirty="0">
                <a:cs typeface="B Zar" panose="00000400000000000000" pitchFamily="2" charset="-78"/>
              </a:rPr>
              <a:t>در سال </a:t>
            </a:r>
            <a:r>
              <a:rPr lang="fa-IR" sz="2400" b="1" dirty="0" smtClean="0">
                <a:cs typeface="B Zar" panose="00000400000000000000" pitchFamily="2" charset="-78"/>
              </a:rPr>
              <a:t>1917 اظهار </a:t>
            </a:r>
            <a:r>
              <a:rPr lang="fa-IR" sz="2400" b="1" dirty="0">
                <a:cs typeface="B Zar" panose="00000400000000000000" pitchFamily="2" charset="-78"/>
              </a:rPr>
              <a:t>داشت که استعداد افسردگی در سال‌های اولیه زندگی شکل </a:t>
            </a:r>
            <a:r>
              <a:rPr lang="fa-IR" sz="2400" b="1" dirty="0" smtClean="0">
                <a:cs typeface="B Zar" panose="00000400000000000000" pitchFamily="2" charset="-78"/>
              </a:rPr>
              <a:t>می‌گیرد.</a:t>
            </a:r>
          </a:p>
        </p:txBody>
      </p:sp>
    </p:spTree>
    <p:extLst>
      <p:ext uri="{BB962C8B-B14F-4D97-AF65-F5344CB8AC3E}">
        <p14:creationId xmlns:p14="http://schemas.microsoft.com/office/powerpoint/2010/main" val="28845284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algn="ctr"/>
            <a:r>
              <a:rPr lang="fa-IR" sz="4000" b="1" dirty="0">
                <a:solidFill>
                  <a:srgbClr val="C00000"/>
                </a:solidFill>
                <a:cs typeface="B Zar" panose="00000400000000000000" pitchFamily="2" charset="-78"/>
              </a:rPr>
              <a:t> </a:t>
            </a:r>
            <a:r>
              <a:rPr lang="fa-IR" sz="4000" b="1" dirty="0">
                <a:solidFill>
                  <a:srgbClr val="FF0000"/>
                </a:solidFill>
                <a:cs typeface="B Zar" panose="00000400000000000000" pitchFamily="2" charset="-78"/>
              </a:rPr>
              <a:t>مدل‌های </a:t>
            </a:r>
            <a:r>
              <a:rPr lang="fa-IR" sz="4000" b="1" dirty="0" smtClean="0">
                <a:solidFill>
                  <a:srgbClr val="FF0000"/>
                </a:solidFill>
                <a:cs typeface="B Zar" panose="00000400000000000000" pitchFamily="2" charset="-78"/>
              </a:rPr>
              <a:t>روانکاوی</a:t>
            </a:r>
            <a:r>
              <a:rPr lang="fa-IR" sz="4000" b="1" dirty="0">
                <a:solidFill>
                  <a:srgbClr val="FF0000"/>
                </a:solidFill>
                <a:cs typeface="B Zar" panose="00000400000000000000" pitchFamily="2" charset="-78"/>
              </a:rPr>
              <a:t>:</a:t>
            </a:r>
            <a:r>
              <a:rPr lang="fa-IR" sz="4000" dirty="0">
                <a:solidFill>
                  <a:srgbClr val="C00000"/>
                </a:solidFill>
                <a:cs typeface="B Zar" panose="00000400000000000000" pitchFamily="2" charset="-78"/>
              </a:rPr>
              <a:t/>
            </a:r>
            <a:br>
              <a:rPr lang="fa-IR" sz="4000" dirty="0">
                <a:solidFill>
                  <a:srgbClr val="C00000"/>
                </a:solidFill>
                <a:cs typeface="B Zar" panose="00000400000000000000" pitchFamily="2" charset="-78"/>
              </a:rPr>
            </a:br>
            <a:endParaRPr lang="fa-IR" sz="4000" dirty="0">
              <a:cs typeface="B Zar" panose="00000400000000000000" pitchFamily="2" charset="-78"/>
            </a:endParaRPr>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lstStyle/>
          <a:p>
            <a:pPr>
              <a:lnSpc>
                <a:spcPct val="150000"/>
              </a:lnSpc>
            </a:pPr>
            <a:r>
              <a:rPr lang="fa-IR" sz="2400" b="1" dirty="0">
                <a:cs typeface="B Zar" panose="00000400000000000000" pitchFamily="2" charset="-78"/>
              </a:rPr>
              <a:t>در جریان دوره دهانی نیازهای کودک ممکن است به‌طور ناکافی یا بیش‌از اندازه ارضاء شوند و این امر منجر به تثبیت در آن محل می‌گردد نتیجه تثبیت وابستگی فرد به نیازهای غریزی مرحله تثبیت‌شده در تمام طول عمر است انحراف از جریان مرحله دهانی رشد روانی جنسی منجر به شکل‌گیری وابستگی افراطی به سایر مردم برای حفظ عزت‌نفس می‌شود.</a:t>
            </a:r>
          </a:p>
          <a:p>
            <a:endParaRPr lang="fa-IR" b="1" dirty="0">
              <a:cs typeface="B Zar" panose="00000400000000000000" pitchFamily="2" charset="-78"/>
            </a:endParaRPr>
          </a:p>
        </p:txBody>
      </p:sp>
    </p:spTree>
    <p:extLst>
      <p:ext uri="{BB962C8B-B14F-4D97-AF65-F5344CB8AC3E}">
        <p14:creationId xmlns:p14="http://schemas.microsoft.com/office/powerpoint/2010/main" val="11610454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smtClean="0">
                <a:solidFill>
                  <a:srgbClr val="FF0000"/>
                </a:solidFill>
                <a:cs typeface="B Zar" panose="00000400000000000000" pitchFamily="2" charset="-78"/>
              </a:rPr>
              <a:t>مدل های روانکاوی</a:t>
            </a:r>
            <a:endParaRPr lang="fa-IR" sz="4400" b="1" dirty="0">
              <a:solidFill>
                <a:srgbClr val="FF0000"/>
              </a:solidFill>
              <a:cs typeface="B Zar" panose="00000400000000000000" pitchFamily="2" charset="-78"/>
            </a:endParaRPr>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fontScale="85000" lnSpcReduction="20000"/>
          </a:bodyPr>
          <a:lstStyle/>
          <a:p>
            <a:pPr>
              <a:lnSpc>
                <a:spcPct val="150000"/>
              </a:lnSpc>
            </a:pPr>
            <a:r>
              <a:rPr lang="fa-IR" sz="2400" b="1" dirty="0" smtClean="0">
                <a:cs typeface="B Zar" panose="00000400000000000000" pitchFamily="2" charset="-78"/>
              </a:rPr>
              <a:t>از </a:t>
            </a:r>
            <a:r>
              <a:rPr lang="fa-IR" sz="2400" b="1" dirty="0">
                <a:cs typeface="B Zar" panose="00000400000000000000" pitchFamily="2" charset="-78"/>
              </a:rPr>
              <a:t>دیدگاه فروید بعد از تجربه فقدان شخص محبوب </a:t>
            </a:r>
            <a:r>
              <a:rPr lang="fa-IR" sz="2400" b="1" dirty="0" smtClean="0">
                <a:cs typeface="B Zar" panose="00000400000000000000" pitchFamily="2" charset="-78"/>
              </a:rPr>
              <a:t>ابتدا </a:t>
            </a:r>
            <a:r>
              <a:rPr lang="fa-IR" sz="2400" b="1" dirty="0">
                <a:cs typeface="B Zar" panose="00000400000000000000" pitchFamily="2" charset="-78"/>
              </a:rPr>
              <a:t>فرد سوگوار شخص ازدست‌رفته را درون فکنی </a:t>
            </a:r>
            <a:r>
              <a:rPr lang="fa-IR" sz="2400" b="1" dirty="0" smtClean="0">
                <a:cs typeface="B Zar" panose="00000400000000000000" pitchFamily="2" charset="-78"/>
              </a:rPr>
              <a:t>می‌کند </a:t>
            </a:r>
            <a:r>
              <a:rPr lang="fa-IR" sz="2400" b="1" dirty="0">
                <a:cs typeface="B Zar" panose="00000400000000000000" pitchFamily="2" charset="-78"/>
              </a:rPr>
              <a:t>و سپس به او همانندسازی می‌نماید و با تلاش بی‌حاصل سعی در خنثی‌سازی فقدان </a:t>
            </a:r>
            <a:r>
              <a:rPr lang="fa-IR" sz="2400" b="1" dirty="0" smtClean="0">
                <a:cs typeface="B Zar" panose="00000400000000000000" pitchFamily="2" charset="-78"/>
              </a:rPr>
              <a:t>دارد</a:t>
            </a:r>
            <a:r>
              <a:rPr lang="en-US" sz="2400" b="1" dirty="0" smtClean="0">
                <a:cs typeface="B Zar" panose="00000400000000000000" pitchFamily="2" charset="-78"/>
              </a:rPr>
              <a:t>.</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ازآنجایی‌که احساسات منفی معطوف به محبوب سرکوب می‌گردند لذا فرد سوگوار مورد تنفر و خشم خود قرار </a:t>
            </a:r>
            <a:r>
              <a:rPr lang="fa-IR" sz="2400" b="1" dirty="0" smtClean="0">
                <a:cs typeface="B Zar" panose="00000400000000000000" pitchFamily="2" charset="-78"/>
              </a:rPr>
              <a:t>می‌گیرند</a:t>
            </a:r>
            <a:r>
              <a:rPr lang="en-US" sz="2400" b="1" dirty="0" smtClean="0">
                <a:cs typeface="B Zar" panose="00000400000000000000" pitchFamily="2" charset="-78"/>
              </a:rPr>
              <a:t>.</a:t>
            </a:r>
          </a:p>
          <a:p>
            <a:pPr>
              <a:lnSpc>
                <a:spcPct val="150000"/>
              </a:lnSpc>
            </a:pPr>
            <a:r>
              <a:rPr lang="fa-IR" sz="2400" b="1" dirty="0" smtClean="0">
                <a:cs typeface="B Zar" panose="00000400000000000000" pitchFamily="2" charset="-78"/>
              </a:rPr>
              <a:t> علاوه‌برآن از </a:t>
            </a:r>
            <a:r>
              <a:rPr lang="fa-IR" sz="2400" b="1" dirty="0">
                <a:cs typeface="B Zar" panose="00000400000000000000" pitchFamily="2" charset="-78"/>
              </a:rPr>
              <a:t>ترک شدن مکدر می‌گردد و برای گناهان خیالی یا واقعی نسبت‌به فرد ازدست‌رفته احساس گناه </a:t>
            </a:r>
            <a:r>
              <a:rPr lang="fa-IR" sz="2400" b="1" dirty="0" smtClean="0">
                <a:cs typeface="B Zar" panose="00000400000000000000" pitchFamily="2" charset="-78"/>
              </a:rPr>
              <a:t>می‌کند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در حالت عادی بعد از </a:t>
            </a:r>
            <a:r>
              <a:rPr lang="fa-IR" sz="2400" b="1" dirty="0" smtClean="0">
                <a:cs typeface="B Zar" panose="00000400000000000000" pitchFamily="2" charset="-78"/>
              </a:rPr>
              <a:t>درون فکنی </a:t>
            </a:r>
            <a:r>
              <a:rPr lang="fa-IR" sz="2400" b="1" dirty="0">
                <a:cs typeface="B Zar" panose="00000400000000000000" pitchFamily="2" charset="-78"/>
              </a:rPr>
              <a:t>حل‌وفصل سوگواری آغاز </a:t>
            </a:r>
            <a:r>
              <a:rPr lang="fa-IR" sz="2400" b="1" dirty="0" smtClean="0">
                <a:cs typeface="B Zar" panose="00000400000000000000" pitchFamily="2" charset="-78"/>
              </a:rPr>
              <a:t>می‌شود</a:t>
            </a:r>
            <a:r>
              <a:rPr lang="fa-IR" sz="2400" b="1" dirty="0">
                <a:cs typeface="B Zar" panose="00000400000000000000" pitchFamily="2" charset="-78"/>
              </a:rPr>
              <a:t>.</a:t>
            </a:r>
            <a:endParaRPr lang="fa-IR" sz="2400" b="1" dirty="0" smtClean="0">
              <a:cs typeface="B Zar" panose="00000400000000000000" pitchFamily="2" charset="-78"/>
            </a:endParaRPr>
          </a:p>
        </p:txBody>
      </p:sp>
    </p:spTree>
    <p:extLst>
      <p:ext uri="{BB962C8B-B14F-4D97-AF65-F5344CB8AC3E}">
        <p14:creationId xmlns:p14="http://schemas.microsoft.com/office/powerpoint/2010/main" val="39338388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a:t>
            </a:r>
            <a:r>
              <a:rPr lang="fa-IR" sz="4400" b="1" dirty="0" smtClean="0">
                <a:solidFill>
                  <a:srgbClr val="FF0000"/>
                </a:solidFill>
                <a:cs typeface="B Zar" panose="00000400000000000000" pitchFamily="2" charset="-78"/>
              </a:rPr>
              <a:t>های روانکاوی</a:t>
            </a:r>
            <a:endParaRPr lang="fa-IR" sz="4400" b="1" dirty="0">
              <a:solidFill>
                <a:srgbClr val="FF0000"/>
              </a:solidFill>
              <a:cs typeface="B Zar" panose="00000400000000000000" pitchFamily="2" charset="-78"/>
            </a:endParaRPr>
          </a:p>
        </p:txBody>
      </p:sp>
      <p:sp>
        <p:nvSpPr>
          <p:cNvPr id="3" name="Content Placeholder 2"/>
          <p:cNvSpPr>
            <a:spLocks noGrp="1"/>
          </p:cNvSpPr>
          <p:nvPr>
            <p:ph idx="1"/>
          </p:nvPr>
        </p:nvSpPr>
        <p:spPr>
          <a:xfrm>
            <a:off x="2589212" y="2133600"/>
            <a:ext cx="8915400" cy="4383110"/>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a:lnSpc>
                <a:spcPct val="150000"/>
              </a:lnSpc>
            </a:pPr>
            <a:r>
              <a:rPr lang="fa-IR" sz="2400" b="1" dirty="0">
                <a:cs typeface="B Zar" panose="00000400000000000000" pitchFamily="2" charset="-78"/>
              </a:rPr>
              <a:t>فرد در حل‌وفصل سوگواری خاطرات فرد ازدست‌رفته را یادآوری می‌کند و از این تاریخ خودش را از فردا ازدست‌داده جدا می‌کند و پیوندهای ایجاد شده را از طریق درون فکنی از بین </a:t>
            </a:r>
            <a:r>
              <a:rPr lang="fa-IR" sz="2400" b="1" dirty="0" smtClean="0">
                <a:cs typeface="B Zar" panose="00000400000000000000" pitchFamily="2" charset="-78"/>
              </a:rPr>
              <a:t>می‌برد.</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حل‌وفصل سوگواری می‌تواند به انحراف برود و موجب شکل‌گیری فرایند سرزنش خود و افسردگی در افراد وابسته شود </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این افراد نه‌فقط قادر نیستند خودشان را از پیوندهای عاطفی و هیجانی با فردی که او را از دست دادن رها سازند بلکه به دلیل خطاها و ضعف‌های خیالی یا واقعی خودشان را سرزنش </a:t>
            </a:r>
            <a:r>
              <a:rPr lang="fa-IR" sz="2400" b="1" dirty="0" smtClean="0">
                <a:cs typeface="B Zar" panose="00000400000000000000" pitchFamily="2" charset="-78"/>
              </a:rPr>
              <a:t>می‌کنند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هدف خشم به‌جای فرد ازدست‌رفته به درون هدایت </a:t>
            </a:r>
            <a:r>
              <a:rPr lang="fa-IR" sz="2400" b="1" dirty="0" smtClean="0">
                <a:cs typeface="B Zar" panose="00000400000000000000" pitchFamily="2" charset="-78"/>
              </a:rPr>
              <a:t>می‌گردد.</a:t>
            </a:r>
            <a:endParaRPr lang="fa-IR" sz="2400" b="1" dirty="0">
              <a:cs typeface="B Zar" panose="00000400000000000000" pitchFamily="2" charset="-78"/>
            </a:endParaRPr>
          </a:p>
          <a:p>
            <a:endParaRPr lang="fa-IR" b="1" dirty="0">
              <a:cs typeface="B Zar" panose="00000400000000000000" pitchFamily="2" charset="-78"/>
            </a:endParaRPr>
          </a:p>
        </p:txBody>
      </p:sp>
    </p:spTree>
    <p:extLst>
      <p:ext uri="{BB962C8B-B14F-4D97-AF65-F5344CB8AC3E}">
        <p14:creationId xmlns:p14="http://schemas.microsoft.com/office/powerpoint/2010/main" val="31832509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91748"/>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روانکاوی</a:t>
            </a:r>
          </a:p>
        </p:txBody>
      </p:sp>
      <p:sp>
        <p:nvSpPr>
          <p:cNvPr id="3" name="Content Placeholder 2"/>
          <p:cNvSpPr>
            <a:spLocks noGrp="1"/>
          </p:cNvSpPr>
          <p:nvPr>
            <p:ph idx="1"/>
          </p:nvPr>
        </p:nvSpPr>
        <p:spPr>
          <a:xfrm>
            <a:off x="2589212" y="1640911"/>
            <a:ext cx="8915400" cy="5123144"/>
          </a:xfrm>
        </p:spPr>
        <p:style>
          <a:lnRef idx="1">
            <a:schemeClr val="accent4"/>
          </a:lnRef>
          <a:fillRef idx="3">
            <a:schemeClr val="accent4"/>
          </a:fillRef>
          <a:effectRef idx="2">
            <a:schemeClr val="accent4"/>
          </a:effectRef>
          <a:fontRef idx="minor">
            <a:schemeClr val="lt1"/>
          </a:fontRef>
        </p:style>
        <p:txBody>
          <a:bodyPr>
            <a:noAutofit/>
          </a:bodyPr>
          <a:lstStyle/>
          <a:p>
            <a:pPr>
              <a:lnSpc>
                <a:spcPct val="150000"/>
              </a:lnSpc>
            </a:pPr>
            <a:r>
              <a:rPr lang="fa-IR" sz="2400" b="1" dirty="0" smtClean="0">
                <a:cs typeface="B Zar" panose="00000400000000000000" pitchFamily="2" charset="-78"/>
              </a:rPr>
              <a:t>فروید </a:t>
            </a:r>
            <a:r>
              <a:rPr lang="fa-IR" sz="2400" b="1" dirty="0">
                <a:cs typeface="B Zar" panose="00000400000000000000" pitchFamily="2" charset="-78"/>
              </a:rPr>
              <a:t>بین سوگ نرمال و افسردگی تمایز قائل شد و </a:t>
            </a:r>
            <a:r>
              <a:rPr lang="fa-IR" sz="2400" b="1" dirty="0" smtClean="0">
                <a:cs typeface="B Zar" panose="00000400000000000000" pitchFamily="2" charset="-78"/>
              </a:rPr>
              <a:t>سوگ </a:t>
            </a:r>
            <a:r>
              <a:rPr lang="fa-IR" sz="2400" b="1" dirty="0">
                <a:cs typeface="B Zar" panose="00000400000000000000" pitchFamily="2" charset="-78"/>
              </a:rPr>
              <a:t>نرمال را واکنشی به فقدان شی‌ء محبوب </a:t>
            </a:r>
            <a:r>
              <a:rPr lang="fa-IR" sz="2400" b="1" dirty="0" smtClean="0">
                <a:cs typeface="B Zar" panose="00000400000000000000" pitchFamily="2" charset="-78"/>
              </a:rPr>
              <a:t>واقعی می‌داند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اما افسردگی را با فقدان خیالی و ادراک مهم مبهم شیئی محبوب که فرد با </a:t>
            </a:r>
            <a:r>
              <a:rPr lang="fa-IR" sz="2400" b="1" dirty="0" smtClean="0">
                <a:cs typeface="B Zar" panose="00000400000000000000" pitchFamily="2" charset="-78"/>
              </a:rPr>
              <a:t>آن‌ همانندسازی </a:t>
            </a:r>
            <a:r>
              <a:rPr lang="fa-IR" sz="2400" b="1" dirty="0">
                <a:cs typeface="B Zar" panose="00000400000000000000" pitchFamily="2" charset="-78"/>
              </a:rPr>
              <a:t>کرده مرتبط می‌دانند </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چون </a:t>
            </a:r>
            <a:r>
              <a:rPr lang="fa-IR" sz="2400" b="1" dirty="0">
                <a:cs typeface="B Zar" panose="00000400000000000000" pitchFamily="2" charset="-78"/>
              </a:rPr>
              <a:t>شی‌ء محبوب ازدست‌رفته به‌عنوان بخشی از </a:t>
            </a:r>
            <a:r>
              <a:rPr lang="fa-IR" sz="2400" b="1" dirty="0" smtClean="0">
                <a:cs typeface="B Zar" panose="00000400000000000000" pitchFamily="2" charset="-78"/>
              </a:rPr>
              <a:t>ایگو </a:t>
            </a:r>
            <a:r>
              <a:rPr lang="fa-IR" sz="2400" b="1" dirty="0">
                <a:cs typeface="B Zar" panose="00000400000000000000" pitchFamily="2" charset="-78"/>
              </a:rPr>
              <a:t>درون فکنی شده لذا فقدان شیئی با رجعت به مرحله دهانی رشد روانی همراه </a:t>
            </a:r>
            <a:r>
              <a:rPr lang="fa-IR" sz="2400" b="1" dirty="0" smtClean="0">
                <a:cs typeface="B Zar" panose="00000400000000000000" pitchFamily="2" charset="-78"/>
              </a:rPr>
              <a:t>می‌گردد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خشم به‌جای این‌که محدود به بیرون و متمرکز بر شی‌ء ازدست‌رفته شود به درون بازگردانده </a:t>
            </a:r>
            <a:r>
              <a:rPr lang="fa-IR" sz="2400" b="1" dirty="0" smtClean="0">
                <a:cs typeface="B Zar" panose="00000400000000000000" pitchFamily="2" charset="-78"/>
              </a:rPr>
              <a:t>می‌شوند.</a:t>
            </a:r>
          </a:p>
          <a:p>
            <a:endParaRPr lang="fa-IR" sz="2400" b="1" dirty="0">
              <a:cs typeface="B Zar" panose="00000400000000000000" pitchFamily="2" charset="-78"/>
            </a:endParaRPr>
          </a:p>
        </p:txBody>
      </p:sp>
    </p:spTree>
    <p:extLst>
      <p:ext uri="{BB962C8B-B14F-4D97-AF65-F5344CB8AC3E}">
        <p14:creationId xmlns:p14="http://schemas.microsoft.com/office/powerpoint/2010/main" val="519382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3644" y="624110"/>
            <a:ext cx="9750969" cy="128089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fa-IR" sz="4000" dirty="0" smtClean="0">
                <a:solidFill>
                  <a:srgbClr val="C00000"/>
                </a:solidFill>
                <a:cs typeface="B Zar" panose="00000400000000000000" pitchFamily="2" charset="-78"/>
              </a:rPr>
              <a:t> </a:t>
            </a:r>
            <a:r>
              <a:rPr lang="fa-IR" sz="4000" b="1" dirty="0" smtClean="0">
                <a:solidFill>
                  <a:srgbClr val="C00000"/>
                </a:solidFill>
                <a:cs typeface="B Zar" panose="00000400000000000000" pitchFamily="2" charset="-78"/>
              </a:rPr>
              <a:t>افسردگی</a:t>
            </a:r>
            <a:endParaRPr lang="fa-IR" sz="4000" b="1" dirty="0">
              <a:solidFill>
                <a:srgbClr val="C00000"/>
              </a:solidFill>
              <a:cs typeface="B Zar" panose="00000400000000000000" pitchFamily="2" charset="-78"/>
            </a:endParaRPr>
          </a:p>
        </p:txBody>
      </p:sp>
      <p:sp>
        <p:nvSpPr>
          <p:cNvPr id="3" name="Content Placeholder 2"/>
          <p:cNvSpPr>
            <a:spLocks noGrp="1"/>
          </p:cNvSpPr>
          <p:nvPr>
            <p:ph idx="1"/>
          </p:nvPr>
        </p:nvSpPr>
        <p:spPr>
          <a:xfrm>
            <a:off x="1578279" y="2133600"/>
            <a:ext cx="9926333" cy="3777622"/>
          </a:xfrm>
        </p:spPr>
        <p:style>
          <a:lnRef idx="1">
            <a:schemeClr val="accent5"/>
          </a:lnRef>
          <a:fillRef idx="3">
            <a:schemeClr val="accent5"/>
          </a:fillRef>
          <a:effectRef idx="2">
            <a:schemeClr val="accent5"/>
          </a:effectRef>
          <a:fontRef idx="minor">
            <a:schemeClr val="lt1"/>
          </a:fontRef>
        </p:style>
        <p:txBody>
          <a:bodyPr>
            <a:normAutofit/>
          </a:bodyPr>
          <a:lstStyle/>
          <a:p>
            <a:pPr marL="342900" lvl="1" indent="-342900">
              <a:lnSpc>
                <a:spcPct val="200000"/>
              </a:lnSpc>
            </a:pPr>
            <a:r>
              <a:rPr lang="fa-IR" sz="3200" b="1" dirty="0">
                <a:cs typeface="B Zar" panose="00000400000000000000" pitchFamily="2" charset="-78"/>
              </a:rPr>
              <a:t>نشانه های افسردگی را می توان به عنوان بخشی از سایر اختلالات خلقی یا همبود با سایر اختلالات روانی و یا به عنوان بخشی از تجارب زندگی بهنجار نیز مشاهده نمود.</a:t>
            </a:r>
          </a:p>
          <a:p>
            <a:pPr>
              <a:lnSpc>
                <a:spcPct val="200000"/>
              </a:lnSpc>
            </a:pPr>
            <a:endParaRPr lang="fa-IR" sz="3200" b="1" dirty="0">
              <a:cs typeface="B Zar" panose="00000400000000000000" pitchFamily="2" charset="-78"/>
            </a:endParaRPr>
          </a:p>
        </p:txBody>
      </p:sp>
    </p:spTree>
    <p:extLst>
      <p:ext uri="{BB962C8B-B14F-4D97-AF65-F5344CB8AC3E}">
        <p14:creationId xmlns:p14="http://schemas.microsoft.com/office/powerpoint/2010/main" val="3063144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روانکاوی</a:t>
            </a: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nSpc>
                <a:spcPct val="150000"/>
              </a:lnSpc>
            </a:pPr>
            <a:r>
              <a:rPr lang="fa-IR" sz="3200" b="1" dirty="0">
                <a:cs typeface="B Zar" panose="00000400000000000000" pitchFamily="2" charset="-78"/>
              </a:rPr>
              <a:t> فروید بعدها دیدگاهش را تعدیل کرد و اظهار داشت که میل به درونی کردن موضوعات ازدست‌رفته طبیعی و افسردگی بدلیل سوپر ایگو سخت‌گیر سفره سوپری گوی سخت‌گیر شکل می‌گیرد. </a:t>
            </a:r>
            <a:endParaRPr lang="fa-IR" sz="3200" b="1" dirty="0" smtClean="0">
              <a:cs typeface="B Zar" panose="00000400000000000000" pitchFamily="2" charset="-78"/>
            </a:endParaRPr>
          </a:p>
          <a:p>
            <a:pPr>
              <a:lnSpc>
                <a:spcPct val="150000"/>
              </a:lnSpc>
            </a:pPr>
            <a:endParaRPr lang="en-US" sz="3200" b="1" dirty="0">
              <a:cs typeface="B Zar" panose="00000400000000000000" pitchFamily="2" charset="-78"/>
            </a:endParaRPr>
          </a:p>
          <a:p>
            <a:pPr>
              <a:lnSpc>
                <a:spcPct val="150000"/>
              </a:lnSpc>
            </a:pPr>
            <a:endParaRPr lang="fa-IR" sz="3200" b="1" dirty="0">
              <a:cs typeface="B Zar" panose="00000400000000000000" pitchFamily="2" charset="-78"/>
            </a:endParaRPr>
          </a:p>
        </p:txBody>
      </p:sp>
    </p:spTree>
    <p:extLst>
      <p:ext uri="{BB962C8B-B14F-4D97-AF65-F5344CB8AC3E}">
        <p14:creationId xmlns:p14="http://schemas.microsoft.com/office/powerpoint/2010/main" val="8496275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روانکاوی</a:t>
            </a:r>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92500" lnSpcReduction="10000"/>
          </a:bodyPr>
          <a:lstStyle/>
          <a:p>
            <a:pPr>
              <a:lnSpc>
                <a:spcPct val="150000"/>
              </a:lnSpc>
            </a:pPr>
            <a:r>
              <a:rPr lang="fa-IR" sz="2400" b="1" dirty="0">
                <a:cs typeface="B Zar" panose="00000400000000000000" pitchFamily="2" charset="-78"/>
              </a:rPr>
              <a:t>نظریه‌پردازان دیگری که در شکل‌گیری مدل روان‌کاوی مؤثر بودند بر تسلط ویژگی‌های مقعدی و دهانی در شخصیت افراد افسرده تاکید </a:t>
            </a:r>
            <a:r>
              <a:rPr lang="fa-IR" sz="2400" b="1" dirty="0" smtClean="0">
                <a:cs typeface="B Zar" panose="00000400000000000000" pitchFamily="2" charset="-78"/>
              </a:rPr>
              <a:t>کرده‌اند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مثلاً افراد افسرده شدیداً به دیگران وابسته بوده و تا حد زیادی محرومیت‌های بیرونی خودشیفتگی را تحمل </a:t>
            </a:r>
            <a:r>
              <a:rPr lang="fa-IR" sz="2400" b="1" dirty="0" smtClean="0">
                <a:cs typeface="B Zar" panose="00000400000000000000" pitchFamily="2" charset="-78"/>
              </a:rPr>
              <a:t>نمی‌کنند.</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درجه عزت‌نفس ان‌ها به محبت پذیرش و تأیید دیگران بستگی دارد </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بنابراین </a:t>
            </a:r>
            <a:r>
              <a:rPr lang="fa-IR" sz="2400" b="1" dirty="0">
                <a:cs typeface="B Zar" panose="00000400000000000000" pitchFamily="2" charset="-78"/>
              </a:rPr>
              <a:t>به دلیل سطح پایین تحمل محرومیت افراد </a:t>
            </a:r>
            <a:r>
              <a:rPr lang="fa-IR" sz="2400" b="1" dirty="0" smtClean="0">
                <a:cs typeface="B Zar" panose="00000400000000000000" pitchFamily="2" charset="-78"/>
              </a:rPr>
              <a:t>حتی به‌دنبال تجربه </a:t>
            </a:r>
            <a:r>
              <a:rPr lang="fa-IR" sz="2400" b="1" dirty="0">
                <a:cs typeface="B Zar" panose="00000400000000000000" pitchFamily="2" charset="-78"/>
              </a:rPr>
              <a:t>محرومیت ناچیز هم احساس افسردگی </a:t>
            </a:r>
            <a:r>
              <a:rPr lang="fa-IR" sz="2400" b="1" dirty="0" smtClean="0">
                <a:cs typeface="B Zar" panose="00000400000000000000" pitchFamily="2" charset="-78"/>
              </a:rPr>
              <a:t>می‌کنند .</a:t>
            </a:r>
            <a:endParaRPr lang="fa-IR" sz="2400" b="1" dirty="0">
              <a:cs typeface="B Zar" panose="00000400000000000000" pitchFamily="2" charset="-78"/>
            </a:endParaRPr>
          </a:p>
          <a:p>
            <a:endParaRPr lang="fa-IR" sz="2400" b="1" dirty="0">
              <a:cs typeface="B Zar" panose="00000400000000000000" pitchFamily="2" charset="-78"/>
            </a:endParaRPr>
          </a:p>
        </p:txBody>
      </p:sp>
    </p:spTree>
    <p:extLst>
      <p:ext uri="{BB962C8B-B14F-4D97-AF65-F5344CB8AC3E}">
        <p14:creationId xmlns:p14="http://schemas.microsoft.com/office/powerpoint/2010/main" val="26949250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روانکاوی</a:t>
            </a:r>
          </a:p>
        </p:txBody>
      </p:sp>
      <p:sp>
        <p:nvSpPr>
          <p:cNvPr id="3" name="Content Placeholder 2"/>
          <p:cNvSpPr>
            <a:spLocks noGrp="1"/>
          </p:cNvSpPr>
          <p:nvPr>
            <p:ph idx="1"/>
          </p:nvPr>
        </p:nvSpPr>
        <p:spPr>
          <a:xfrm>
            <a:off x="2589212" y="2133600"/>
            <a:ext cx="8915400" cy="4634248"/>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nSpc>
                <a:spcPct val="150000"/>
              </a:lnSpc>
            </a:pPr>
            <a:r>
              <a:rPr lang="fa-IR" sz="2400" b="1" dirty="0" smtClean="0">
                <a:cs typeface="B Zar" panose="00000400000000000000" pitchFamily="2" charset="-78"/>
              </a:rPr>
              <a:t>عزت </a:t>
            </a:r>
            <a:r>
              <a:rPr lang="fa-IR" sz="2400" b="1" dirty="0">
                <a:cs typeface="B Zar" panose="00000400000000000000" pitchFamily="2" charset="-78"/>
              </a:rPr>
              <a:t>نفس پایین به‌عنوان ویژگی اصلی افراد افسرده ناشی از نیازهای افراطی خودشیفته </a:t>
            </a:r>
            <a:r>
              <a:rPr lang="fa-IR" sz="2400" b="1" dirty="0" smtClean="0">
                <a:cs typeface="B Zar" panose="00000400000000000000" pitchFamily="2" charset="-78"/>
              </a:rPr>
              <a:t>گرانه است و </a:t>
            </a:r>
            <a:r>
              <a:rPr lang="fa-IR" sz="2400" b="1" dirty="0">
                <a:cs typeface="B Zar" panose="00000400000000000000" pitchFamily="2" charset="-78"/>
              </a:rPr>
              <a:t>فرد مستعد افسردگی در ارضای این نیازها در محیط بیرونی به مشکل برمی‌خورد </a:t>
            </a:r>
            <a:r>
              <a:rPr lang="fa-IR" sz="2400" b="1" dirty="0" smtClean="0">
                <a:cs typeface="B Zar" panose="00000400000000000000" pitchFamily="2" charset="-78"/>
              </a:rPr>
              <a:t>.</a:t>
            </a:r>
          </a:p>
          <a:p>
            <a:pPr>
              <a:lnSpc>
                <a:spcPct val="150000"/>
              </a:lnSpc>
            </a:pPr>
            <a:r>
              <a:rPr lang="fa-IR" sz="2400" b="1" dirty="0">
                <a:cs typeface="B Zar" panose="00000400000000000000" pitchFamily="2" charset="-78"/>
              </a:rPr>
              <a:t>ملانی کلاین </a:t>
            </a:r>
            <a:r>
              <a:rPr lang="fa-IR" sz="2400" b="1" dirty="0" smtClean="0">
                <a:cs typeface="B Zar" panose="00000400000000000000" pitchFamily="2" charset="-78"/>
              </a:rPr>
              <a:t>برای درک افسردگی به </a:t>
            </a:r>
            <a:r>
              <a:rPr lang="fa-IR" sz="2400" b="1" dirty="0">
                <a:cs typeface="B Zar" panose="00000400000000000000" pitchFamily="2" charset="-78"/>
              </a:rPr>
              <a:t>کیفیت رابطه‌ی مادر کودک در سال اول زندگی اهمیت ویژه‌ای </a:t>
            </a:r>
            <a:r>
              <a:rPr lang="fa-IR" sz="2400" b="1" dirty="0" smtClean="0">
                <a:cs typeface="B Zar" panose="00000400000000000000" pitchFamily="2" charset="-78"/>
              </a:rPr>
              <a:t>می‌دهد.</a:t>
            </a:r>
          </a:p>
          <a:p>
            <a:pPr>
              <a:lnSpc>
                <a:spcPct val="150000"/>
              </a:lnSpc>
            </a:pPr>
            <a:r>
              <a:rPr lang="fa-IR" sz="2400" b="1" dirty="0" smtClean="0">
                <a:cs typeface="B Zar" panose="00000400000000000000" pitchFamily="2" charset="-78"/>
              </a:rPr>
              <a:t>از </a:t>
            </a:r>
            <a:r>
              <a:rPr lang="fa-IR" sz="2400" b="1" dirty="0">
                <a:cs typeface="B Zar" panose="00000400000000000000" pitchFamily="2" charset="-78"/>
              </a:rPr>
              <a:t>نظر </a:t>
            </a:r>
            <a:r>
              <a:rPr lang="fa-IR" sz="2400" b="1" dirty="0" smtClean="0">
                <a:cs typeface="B Zar" panose="00000400000000000000" pitchFamily="2" charset="-78"/>
              </a:rPr>
              <a:t>بالبی اگر </a:t>
            </a:r>
            <a:r>
              <a:rPr lang="fa-IR" sz="2400" b="1" dirty="0">
                <a:cs typeface="B Zar" panose="00000400000000000000" pitchFamily="2" charset="-78"/>
              </a:rPr>
              <a:t>کودک نتواند رابطه عمر و محبت‌آمیز با مادر برقرار کند قادر نخواهد شد که بر </a:t>
            </a:r>
            <a:r>
              <a:rPr lang="fa-IR" sz="2400" b="1" dirty="0" smtClean="0">
                <a:cs typeface="B Zar" panose="00000400000000000000" pitchFamily="2" charset="-78"/>
              </a:rPr>
              <a:t>دوسو </a:t>
            </a:r>
            <a:r>
              <a:rPr lang="fa-IR" sz="2400" b="1" dirty="0">
                <a:cs typeface="B Zar" panose="00000400000000000000" pitchFamily="2" charset="-78"/>
              </a:rPr>
              <a:t>گرایی ارتباط با اشیاء محبوب فائق آید بنابراین در بزرگسالی مستعد افسردگی </a:t>
            </a:r>
            <a:r>
              <a:rPr lang="fa-IR" sz="2400" b="1" dirty="0" smtClean="0">
                <a:cs typeface="B Zar" panose="00000400000000000000" pitchFamily="2" charset="-78"/>
              </a:rPr>
              <a:t>می‌شود.</a:t>
            </a:r>
            <a:endParaRPr lang="en-US" sz="2400" b="1" dirty="0">
              <a:cs typeface="B Zar" panose="00000400000000000000" pitchFamily="2" charset="-78"/>
            </a:endParaRPr>
          </a:p>
          <a:p>
            <a:endParaRPr lang="fa-IR" b="1" dirty="0" smtClean="0">
              <a:cs typeface="B Zar" panose="00000400000000000000" pitchFamily="2" charset="-78"/>
            </a:endParaRPr>
          </a:p>
          <a:p>
            <a:endParaRPr lang="fa-IR" b="1" dirty="0">
              <a:cs typeface="B Zar" panose="00000400000000000000" pitchFamily="2" charset="-78"/>
            </a:endParaRPr>
          </a:p>
        </p:txBody>
      </p:sp>
    </p:spTree>
    <p:extLst>
      <p:ext uri="{BB962C8B-B14F-4D97-AF65-F5344CB8AC3E}">
        <p14:creationId xmlns:p14="http://schemas.microsoft.com/office/powerpoint/2010/main" val="29045756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885" y="624110"/>
            <a:ext cx="10641727" cy="128089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روانکاوی</a:t>
            </a:r>
          </a:p>
        </p:txBody>
      </p:sp>
      <p:sp>
        <p:nvSpPr>
          <p:cNvPr id="3" name="Content Placeholder 2"/>
          <p:cNvSpPr>
            <a:spLocks noGrp="1"/>
          </p:cNvSpPr>
          <p:nvPr>
            <p:ph idx="1"/>
          </p:nvPr>
        </p:nvSpPr>
        <p:spPr>
          <a:xfrm>
            <a:off x="609277" y="1891768"/>
            <a:ext cx="11153104" cy="4846749"/>
          </a:xfrm>
        </p:spPr>
        <p:style>
          <a:lnRef idx="3">
            <a:schemeClr val="lt1"/>
          </a:lnRef>
          <a:fillRef idx="1">
            <a:schemeClr val="accent5"/>
          </a:fillRef>
          <a:effectRef idx="1">
            <a:schemeClr val="accent5"/>
          </a:effectRef>
          <a:fontRef idx="minor">
            <a:schemeClr val="lt1"/>
          </a:fontRef>
        </p:style>
        <p:txBody>
          <a:bodyPr>
            <a:normAutofit/>
          </a:bodyPr>
          <a:lstStyle/>
          <a:p>
            <a:pPr>
              <a:lnSpc>
                <a:spcPct val="150000"/>
              </a:lnSpc>
            </a:pPr>
            <a:r>
              <a:rPr lang="fa-IR" sz="2400" b="1" dirty="0" smtClean="0">
                <a:cs typeface="B Zar" panose="00000400000000000000" pitchFamily="2" charset="-78"/>
              </a:rPr>
              <a:t>یکی </a:t>
            </a:r>
            <a:r>
              <a:rPr lang="fa-IR" sz="2400" b="1" dirty="0">
                <a:cs typeface="B Zar" panose="00000400000000000000" pitchFamily="2" charset="-78"/>
              </a:rPr>
              <a:t>از مشاهدات نسبتاً مستمر این است که افراد افسرده احساس </a:t>
            </a:r>
            <a:r>
              <a:rPr lang="fa-IR" sz="2400" b="1" dirty="0" smtClean="0">
                <a:cs typeface="B Zar" panose="00000400000000000000" pitchFamily="2" charset="-78"/>
              </a:rPr>
              <a:t>می‌کنند </a:t>
            </a:r>
            <a:r>
              <a:rPr lang="fa-IR" sz="2400" b="1" dirty="0">
                <a:cs typeface="B Zar" panose="00000400000000000000" pitchFamily="2" charset="-78"/>
              </a:rPr>
              <a:t>مطابق استانداردهایشان عمل </a:t>
            </a:r>
            <a:r>
              <a:rPr lang="fa-IR" sz="2400" b="1" dirty="0" smtClean="0">
                <a:cs typeface="B Zar" panose="00000400000000000000" pitchFamily="2" charset="-78"/>
              </a:rPr>
              <a:t>نکردند</a:t>
            </a:r>
            <a:endParaRPr lang="en-US" sz="2400" b="1" dirty="0" smtClean="0">
              <a:cs typeface="B Zar" panose="00000400000000000000" pitchFamily="2" charset="-78"/>
            </a:endParaRPr>
          </a:p>
          <a:p>
            <a:pPr>
              <a:lnSpc>
                <a:spcPct val="150000"/>
              </a:lnSpc>
            </a:pPr>
            <a:r>
              <a:rPr lang="fa-IR" sz="2400" b="1" dirty="0" smtClean="0">
                <a:cs typeface="B Zar" panose="00000400000000000000" pitchFamily="2" charset="-78"/>
              </a:rPr>
              <a:t>آگاهی </a:t>
            </a:r>
            <a:r>
              <a:rPr lang="fa-IR" sz="2400" b="1" dirty="0">
                <a:cs typeface="B Zar" panose="00000400000000000000" pitchFamily="2" charset="-78"/>
              </a:rPr>
              <a:t>افراد افسرده از تفاوت بین عملکرد واقعی و انتظار روانی بالا باعث می‌شود تا آن‌ها احساس ناتوانی </a:t>
            </a:r>
            <a:r>
              <a:rPr lang="fa-IR" sz="2400" b="1" dirty="0" smtClean="0">
                <a:cs typeface="B Zar" panose="00000400000000000000" pitchFamily="2" charset="-78"/>
              </a:rPr>
              <a:t>بکنند </a:t>
            </a:r>
            <a:r>
              <a:rPr lang="fa-IR" sz="2400" b="1" dirty="0">
                <a:cs typeface="B Zar" panose="00000400000000000000" pitchFamily="2" charset="-78"/>
              </a:rPr>
              <a:t>افراد افسرده اغلب برای دیگران زندگی می‌کنند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افسردگی </a:t>
            </a:r>
            <a:r>
              <a:rPr lang="fa-IR" sz="2400" b="1" dirty="0">
                <a:cs typeface="B Zar" panose="00000400000000000000" pitchFamily="2" charset="-78"/>
              </a:rPr>
              <a:t>وقتی نمایان می‌شود که در مورد زندگی‌شان مثل ناامیدی بر ما مستولی یابد زیرا متوجه می‌شوند که تلاش‌ها برای در زندگی دیگران تلف </a:t>
            </a:r>
            <a:r>
              <a:rPr lang="fa-IR" sz="2400" b="1" dirty="0" smtClean="0">
                <a:cs typeface="B Zar" panose="00000400000000000000" pitchFamily="2" charset="-78"/>
              </a:rPr>
              <a:t>کرده اند.</a:t>
            </a:r>
          </a:p>
        </p:txBody>
      </p:sp>
    </p:spTree>
    <p:extLst>
      <p:ext uri="{BB962C8B-B14F-4D97-AF65-F5344CB8AC3E}">
        <p14:creationId xmlns:p14="http://schemas.microsoft.com/office/powerpoint/2010/main" val="37862678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روانکاوی</a:t>
            </a:r>
          </a:p>
        </p:txBody>
      </p:sp>
      <p:sp>
        <p:nvSpPr>
          <p:cNvPr id="3" name="Content Placeholder 2"/>
          <p:cNvSpPr>
            <a:spLocks noGrp="1"/>
          </p:cNvSpPr>
          <p:nvPr>
            <p:ph idx="1"/>
          </p:nvPr>
        </p:nvSpPr>
        <p:spPr>
          <a:xfrm>
            <a:off x="2589212" y="1941534"/>
            <a:ext cx="8915400" cy="4334006"/>
          </a:xfrm>
        </p:spPr>
        <p:style>
          <a:lnRef idx="1">
            <a:schemeClr val="accent3"/>
          </a:lnRef>
          <a:fillRef idx="2">
            <a:schemeClr val="accent3"/>
          </a:fillRef>
          <a:effectRef idx="1">
            <a:schemeClr val="accent3"/>
          </a:effectRef>
          <a:fontRef idx="minor">
            <a:schemeClr val="dk1"/>
          </a:fontRef>
        </p:style>
        <p:txBody>
          <a:bodyPr>
            <a:noAutofit/>
          </a:bodyPr>
          <a:lstStyle/>
          <a:p>
            <a:pPr>
              <a:lnSpc>
                <a:spcPct val="150000"/>
              </a:lnSpc>
            </a:pPr>
            <a:r>
              <a:rPr lang="fa-IR" sz="2800" b="1" dirty="0">
                <a:cs typeface="B Zar" panose="00000400000000000000" pitchFamily="2" charset="-78"/>
              </a:rPr>
              <a:t>خلاصه آنکه نظریه غالب روان‌پزشکی و روان‌شناسی در دهه ۶۰ روان‌کاوی بوده‌است </a:t>
            </a:r>
            <a:endParaRPr lang="en-US" sz="2800" b="1" dirty="0" smtClean="0">
              <a:cs typeface="B Zar" panose="00000400000000000000" pitchFamily="2" charset="-78"/>
            </a:endParaRPr>
          </a:p>
          <a:p>
            <a:pPr>
              <a:lnSpc>
                <a:spcPct val="150000"/>
              </a:lnSpc>
            </a:pPr>
            <a:r>
              <a:rPr lang="fa-IR" sz="2800" b="1" dirty="0" smtClean="0">
                <a:cs typeface="B Zar" panose="00000400000000000000" pitchFamily="2" charset="-78"/>
              </a:rPr>
              <a:t> </a:t>
            </a:r>
            <a:r>
              <a:rPr lang="fa-IR" sz="2800" b="1" dirty="0">
                <a:cs typeface="B Zar" panose="00000400000000000000" pitchFamily="2" charset="-78"/>
              </a:rPr>
              <a:t>از این دیدگاه افسردگی با فرایندهای خشم معطوف به درون درون فکنی شیئی محبوب ازدست‌رفته درخواست‌های </a:t>
            </a:r>
            <a:r>
              <a:rPr lang="fa-IR" sz="2800" b="1" dirty="0" smtClean="0">
                <a:cs typeface="B Zar" panose="00000400000000000000" pitchFamily="2" charset="-78"/>
              </a:rPr>
              <a:t>سوپر </a:t>
            </a:r>
            <a:r>
              <a:rPr lang="fa-IR" sz="2800" b="1" dirty="0">
                <a:cs typeface="B Zar" panose="00000400000000000000" pitchFamily="2" charset="-78"/>
              </a:rPr>
              <a:t>ا</a:t>
            </a:r>
            <a:r>
              <a:rPr lang="fa-IR" sz="2800" b="1" dirty="0" smtClean="0">
                <a:cs typeface="B Zar" panose="00000400000000000000" pitchFamily="2" charset="-78"/>
              </a:rPr>
              <a:t>گوی </a:t>
            </a:r>
            <a:r>
              <a:rPr lang="fa-IR" sz="2800" b="1" dirty="0">
                <a:cs typeface="B Zar" panose="00000400000000000000" pitchFamily="2" charset="-78"/>
              </a:rPr>
              <a:t>خشن و </a:t>
            </a:r>
            <a:r>
              <a:rPr lang="fa-IR" sz="2800" b="1" dirty="0" smtClean="0">
                <a:cs typeface="B Zar" panose="00000400000000000000" pitchFamily="2" charset="-78"/>
              </a:rPr>
              <a:t>سخت‌گیر، </a:t>
            </a:r>
            <a:r>
              <a:rPr lang="fa-IR" sz="2800" b="1" dirty="0">
                <a:cs typeface="B Zar" panose="00000400000000000000" pitchFamily="2" charset="-78"/>
              </a:rPr>
              <a:t>فقدان عزت‌نفس و محرومیت از رابطه‌ی مادر کودک در سال‌های اولیه زندگی معبود فرض شده‌است.</a:t>
            </a:r>
          </a:p>
          <a:p>
            <a:endParaRPr lang="fa-IR" sz="2800" b="1" dirty="0">
              <a:cs typeface="B Zar" panose="00000400000000000000" pitchFamily="2" charset="-78"/>
            </a:endParaRPr>
          </a:p>
        </p:txBody>
      </p:sp>
    </p:spTree>
    <p:extLst>
      <p:ext uri="{BB962C8B-B14F-4D97-AF65-F5344CB8AC3E}">
        <p14:creationId xmlns:p14="http://schemas.microsoft.com/office/powerpoint/2010/main" val="36904959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3200" b="1" dirty="0" smtClean="0">
                <a:solidFill>
                  <a:srgbClr val="002060"/>
                </a:solidFill>
                <a:cs typeface="B Zar" panose="00000400000000000000" pitchFamily="2" charset="-78"/>
              </a:rPr>
              <a:t>مدل‌های </a:t>
            </a:r>
            <a:r>
              <a:rPr lang="fa-IR" sz="3200" b="1" dirty="0">
                <a:solidFill>
                  <a:srgbClr val="002060"/>
                </a:solidFill>
                <a:cs typeface="B Zar" panose="00000400000000000000" pitchFamily="2" charset="-78"/>
              </a:rPr>
              <a:t>رفتاری شناختی </a:t>
            </a:r>
          </a:p>
        </p:txBody>
      </p:sp>
      <p:sp>
        <p:nvSpPr>
          <p:cNvPr id="3" name="Content Placeholder 2"/>
          <p:cNvSpPr>
            <a:spLocks noGrp="1"/>
          </p:cNvSpPr>
          <p:nvPr>
            <p:ph idx="1"/>
          </p:nvPr>
        </p:nvSpPr>
        <p:spPr>
          <a:xfrm>
            <a:off x="2589211" y="2133600"/>
            <a:ext cx="8915401" cy="4010642"/>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nSpc>
                <a:spcPct val="150000"/>
              </a:lnSpc>
            </a:pPr>
            <a:r>
              <a:rPr lang="fa-IR" sz="2600" b="1" dirty="0" smtClean="0">
                <a:solidFill>
                  <a:srgbClr val="C00000"/>
                </a:solidFill>
                <a:cs typeface="B Zar" panose="00000400000000000000" pitchFamily="2" charset="-78"/>
              </a:rPr>
              <a:t>۲ </a:t>
            </a:r>
            <a:r>
              <a:rPr lang="fa-IR" sz="2600" b="1" dirty="0">
                <a:solidFill>
                  <a:srgbClr val="C00000"/>
                </a:solidFill>
                <a:cs typeface="B Zar" panose="00000400000000000000" pitchFamily="2" charset="-78"/>
              </a:rPr>
              <a:t>مدل رفتاری شناختی مهم شامل  </a:t>
            </a:r>
            <a:r>
              <a:rPr lang="fa-IR" sz="2600" b="1" dirty="0" smtClean="0">
                <a:solidFill>
                  <a:srgbClr val="C00000"/>
                </a:solidFill>
                <a:cs typeface="B Zar" panose="00000400000000000000" pitchFamily="2" charset="-78"/>
              </a:rPr>
              <a:t>                                                                                                                        </a:t>
            </a:r>
            <a:endParaRPr lang="fa-IR" sz="2600" b="1" dirty="0" smtClean="0">
              <a:cs typeface="B Zar" panose="00000400000000000000" pitchFamily="2" charset="-78"/>
            </a:endParaRPr>
          </a:p>
          <a:p>
            <a:pPr>
              <a:lnSpc>
                <a:spcPct val="150000"/>
              </a:lnSpc>
            </a:pPr>
            <a:r>
              <a:rPr lang="fa-IR" sz="2600" b="1" dirty="0" smtClean="0">
                <a:solidFill>
                  <a:srgbClr val="C00000"/>
                </a:solidFill>
                <a:cs typeface="B Zar" panose="00000400000000000000" pitchFamily="2" charset="-78"/>
              </a:rPr>
              <a:t>الف)مدل </a:t>
            </a:r>
            <a:r>
              <a:rPr lang="fa-IR" sz="2600" b="1" dirty="0">
                <a:solidFill>
                  <a:srgbClr val="C00000"/>
                </a:solidFill>
                <a:cs typeface="B Zar" panose="00000400000000000000" pitchFamily="2" charset="-78"/>
              </a:rPr>
              <a:t>عملی </a:t>
            </a:r>
            <a:r>
              <a:rPr lang="fa-IR" sz="2600" b="1" dirty="0" smtClean="0">
                <a:solidFill>
                  <a:srgbClr val="C00000"/>
                </a:solidFill>
                <a:cs typeface="B Zar" panose="00000400000000000000" pitchFamily="2" charset="-78"/>
              </a:rPr>
              <a:t>رفتاری</a:t>
            </a:r>
          </a:p>
          <a:p>
            <a:pPr>
              <a:lnSpc>
                <a:spcPct val="150000"/>
              </a:lnSpc>
            </a:pPr>
            <a:r>
              <a:rPr lang="fa-IR" sz="2600" b="1" dirty="0" smtClean="0">
                <a:solidFill>
                  <a:srgbClr val="C00000"/>
                </a:solidFill>
                <a:cs typeface="B Zar" panose="00000400000000000000" pitchFamily="2" charset="-78"/>
              </a:rPr>
              <a:t>ب)مدل درماندگی- </a:t>
            </a:r>
            <a:r>
              <a:rPr lang="fa-IR" sz="2600" b="1" dirty="0">
                <a:solidFill>
                  <a:srgbClr val="C00000"/>
                </a:solidFill>
                <a:cs typeface="B Zar" panose="00000400000000000000" pitchFamily="2" charset="-78"/>
              </a:rPr>
              <a:t>ناامیدی </a:t>
            </a:r>
            <a:r>
              <a:rPr lang="fa-IR" sz="2600" b="1" dirty="0" smtClean="0">
                <a:solidFill>
                  <a:srgbClr val="C00000"/>
                </a:solidFill>
                <a:cs typeface="B Zar" panose="00000400000000000000" pitchFamily="2" charset="-78"/>
              </a:rPr>
              <a:t>می‌باشند. </a:t>
            </a:r>
            <a:endParaRPr lang="en-US" sz="2600" b="1" dirty="0">
              <a:cs typeface="B Zar" panose="00000400000000000000" pitchFamily="2" charset="-78"/>
            </a:endParaRPr>
          </a:p>
          <a:p>
            <a:pPr>
              <a:lnSpc>
                <a:spcPct val="150000"/>
              </a:lnSpc>
            </a:pPr>
            <a:r>
              <a:rPr lang="fa-IR" sz="2600" b="1" dirty="0" smtClean="0">
                <a:solidFill>
                  <a:srgbClr val="C00000"/>
                </a:solidFill>
                <a:cs typeface="B Zar" panose="00000400000000000000" pitchFamily="2" charset="-78"/>
              </a:rPr>
              <a:t>الف)مدل </a:t>
            </a:r>
            <a:r>
              <a:rPr lang="fa-IR" sz="2600" b="1" dirty="0">
                <a:solidFill>
                  <a:srgbClr val="C00000"/>
                </a:solidFill>
                <a:cs typeface="B Zar" panose="00000400000000000000" pitchFamily="2" charset="-78"/>
              </a:rPr>
              <a:t>اولیه </a:t>
            </a:r>
            <a:r>
              <a:rPr lang="fa-IR" sz="2600" b="1" dirty="0" smtClean="0">
                <a:solidFill>
                  <a:srgbClr val="C00000"/>
                </a:solidFill>
                <a:cs typeface="B Zar" panose="00000400000000000000" pitchFamily="2" charset="-78"/>
              </a:rPr>
              <a:t>رفتاری:  </a:t>
            </a:r>
            <a:r>
              <a:rPr lang="fa-IR" sz="2600" b="1" dirty="0">
                <a:cs typeface="B Zar" panose="00000400000000000000" pitchFamily="2" charset="-78"/>
              </a:rPr>
              <a:t>رویکرد رفتاری به‌عنوان واکنشی در مقابل رویکرد ذهن گرایانه روان‌کاوی توسط اسکینر و واتسون </a:t>
            </a:r>
            <a:r>
              <a:rPr lang="fa-IR" sz="2600" b="1" dirty="0" smtClean="0">
                <a:cs typeface="B Zar" panose="00000400000000000000" pitchFamily="2" charset="-78"/>
              </a:rPr>
              <a:t>شروع شد.</a:t>
            </a:r>
          </a:p>
          <a:p>
            <a:pPr>
              <a:lnSpc>
                <a:spcPct val="150000"/>
              </a:lnSpc>
            </a:pPr>
            <a:r>
              <a:rPr lang="fa-IR" sz="2600" b="1" dirty="0" smtClean="0">
                <a:cs typeface="B Zar" panose="00000400000000000000" pitchFamily="2" charset="-78"/>
              </a:rPr>
              <a:t> </a:t>
            </a:r>
            <a:r>
              <a:rPr lang="fa-IR" sz="2600" b="1" dirty="0">
                <a:cs typeface="B Zar" panose="00000400000000000000" pitchFamily="2" charset="-78"/>
              </a:rPr>
              <a:t>به‌طورکلی مدل‌های رفتاری افسردگی در </a:t>
            </a:r>
            <a:r>
              <a:rPr lang="fa-IR" sz="2600" b="1" dirty="0" smtClean="0">
                <a:cs typeface="B Zar" panose="00000400000000000000" pitchFamily="2" charset="-78"/>
              </a:rPr>
              <a:t>دهه 1960 و اوایل دهه 1970 اصولا مبتنی بر نظریه شرطی سازی کنشگر بود.</a:t>
            </a:r>
            <a:endParaRPr lang="en-US" sz="2600" b="1" dirty="0">
              <a:cs typeface="B Zar" panose="00000400000000000000" pitchFamily="2" charset="-78"/>
            </a:endParaRPr>
          </a:p>
          <a:p>
            <a:endParaRPr lang="fa-IR" b="1" dirty="0">
              <a:cs typeface="B Zar" panose="00000400000000000000" pitchFamily="2" charset="-78"/>
            </a:endParaRPr>
          </a:p>
        </p:txBody>
      </p:sp>
    </p:spTree>
    <p:extLst>
      <p:ext uri="{BB962C8B-B14F-4D97-AF65-F5344CB8AC3E}">
        <p14:creationId xmlns:p14="http://schemas.microsoft.com/office/powerpoint/2010/main" val="10610879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b="1" dirty="0" smtClean="0">
                <a:solidFill>
                  <a:srgbClr val="FF0000"/>
                </a:solidFill>
                <a:cs typeface="B Zar" panose="00000400000000000000" pitchFamily="2" charset="-78"/>
              </a:rPr>
              <a:t>مدل </a:t>
            </a:r>
            <a:r>
              <a:rPr lang="fa-IR" b="1" dirty="0">
                <a:solidFill>
                  <a:srgbClr val="FF0000"/>
                </a:solidFill>
                <a:cs typeface="B Zar" panose="00000400000000000000" pitchFamily="2" charset="-78"/>
              </a:rPr>
              <a:t>اولیه رفتاری:</a:t>
            </a:r>
            <a:endParaRPr lang="fa-IR" dirty="0">
              <a:solidFill>
                <a:srgbClr val="FF0000"/>
              </a:solidFill>
              <a:cs typeface="B Zar" panose="00000400000000000000" pitchFamily="2"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nSpc>
                <a:spcPct val="150000"/>
              </a:lnSpc>
            </a:pPr>
            <a:r>
              <a:rPr lang="fa-IR" sz="2400" b="1" dirty="0">
                <a:cs typeface="B Zar" panose="00000400000000000000" pitchFamily="2" charset="-78"/>
              </a:rPr>
              <a:t>اسکینر افسردگی را به‌عنوان پدیده ای خاموش همراه با کاهش رفتار فعال به دلیل فقدان تقویت‌های مثبت </a:t>
            </a:r>
            <a:r>
              <a:rPr lang="fa-IR" sz="2400" b="1" dirty="0" smtClean="0">
                <a:cs typeface="B Zar" panose="00000400000000000000" pitchFamily="2" charset="-78"/>
              </a:rPr>
              <a:t>می‌دانست.</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این نظریه افسردگی را پاسخ تعمیم‌یافته در نظر می‌گیرد که به وسیله محرک‌ها و رویدادهای خاصی برانگیخته می‌شود .</a:t>
            </a:r>
            <a:endParaRPr lang="en-US" sz="2400" b="1" dirty="0">
              <a:cs typeface="B Zar" panose="00000400000000000000" pitchFamily="2" charset="-78"/>
            </a:endParaRPr>
          </a:p>
          <a:p>
            <a:pPr>
              <a:lnSpc>
                <a:spcPct val="150000"/>
              </a:lnSpc>
            </a:pPr>
            <a:r>
              <a:rPr lang="fa-IR" sz="2400" b="1" dirty="0" smtClean="0">
                <a:cs typeface="B Zar" panose="00000400000000000000" pitchFamily="2" charset="-78"/>
              </a:rPr>
              <a:t>اسکینر </a:t>
            </a:r>
            <a:r>
              <a:rPr lang="fa-IR" sz="2400" b="1" dirty="0">
                <a:cs typeface="B Zar" panose="00000400000000000000" pitchFamily="2" charset="-78"/>
              </a:rPr>
              <a:t>افسردگی را به‌عنوان کاهش رفتارهای فرض می‌کرد که تقویت مثبت دریافت </a:t>
            </a:r>
            <a:r>
              <a:rPr lang="fa-IR" sz="2400" b="1" dirty="0" smtClean="0">
                <a:cs typeface="B Zar" panose="00000400000000000000" pitchFamily="2" charset="-78"/>
              </a:rPr>
              <a:t>می‌کنند.</a:t>
            </a:r>
            <a:endParaRPr lang="en-US" sz="2400" b="1" dirty="0">
              <a:cs typeface="B Zar" panose="00000400000000000000" pitchFamily="2" charset="-78"/>
            </a:endParaRPr>
          </a:p>
        </p:txBody>
      </p:sp>
    </p:spTree>
    <p:extLst>
      <p:ext uri="{BB962C8B-B14F-4D97-AF65-F5344CB8AC3E}">
        <p14:creationId xmlns:p14="http://schemas.microsoft.com/office/powerpoint/2010/main" val="14052019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898" y="325676"/>
            <a:ext cx="10216725" cy="1103879"/>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اولیه رفتاری:</a:t>
            </a:r>
            <a:endParaRPr lang="fa-IR" sz="4400" dirty="0">
              <a:solidFill>
                <a:srgbClr val="FF0000"/>
              </a:solidFill>
              <a:cs typeface="B Zar" panose="00000400000000000000" pitchFamily="2" charset="-78"/>
            </a:endParaRPr>
          </a:p>
        </p:txBody>
      </p:sp>
      <p:sp>
        <p:nvSpPr>
          <p:cNvPr id="3" name="Content Placeholder 2"/>
          <p:cNvSpPr>
            <a:spLocks noGrp="1"/>
          </p:cNvSpPr>
          <p:nvPr>
            <p:ph idx="1"/>
          </p:nvPr>
        </p:nvSpPr>
        <p:spPr>
          <a:xfrm>
            <a:off x="965916" y="1217054"/>
            <a:ext cx="10708783" cy="5499278"/>
          </a:xfrm>
        </p:spPr>
        <p:style>
          <a:lnRef idx="3">
            <a:schemeClr val="lt1"/>
          </a:lnRef>
          <a:fillRef idx="1">
            <a:schemeClr val="accent5"/>
          </a:fillRef>
          <a:effectRef idx="1">
            <a:schemeClr val="accent5"/>
          </a:effectRef>
          <a:fontRef idx="minor">
            <a:schemeClr val="lt1"/>
          </a:fontRef>
        </p:style>
        <p:txBody>
          <a:bodyPr>
            <a:normAutofit/>
          </a:bodyPr>
          <a:lstStyle/>
          <a:p>
            <a:endParaRPr lang="fa-IR" b="1" dirty="0" smtClean="0">
              <a:cs typeface="B Zar" panose="00000400000000000000" pitchFamily="2" charset="-78"/>
            </a:endParaRPr>
          </a:p>
          <a:p>
            <a:pPr>
              <a:lnSpc>
                <a:spcPct val="150000"/>
              </a:lnSpc>
            </a:pPr>
            <a:r>
              <a:rPr lang="fa-IR" sz="2400" b="1" dirty="0">
                <a:cs typeface="B Zar" panose="00000400000000000000" pitchFamily="2" charset="-78"/>
              </a:rPr>
              <a:t>لوینسون مهم‌ترین مدل رفتاری افسردگی را صورت‌بندی </a:t>
            </a:r>
            <a:r>
              <a:rPr lang="fa-IR" sz="2400" b="1" dirty="0" smtClean="0">
                <a:cs typeface="B Zar" panose="00000400000000000000" pitchFamily="2" charset="-78"/>
              </a:rPr>
              <a:t>کرد</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در این الگوها عدم احساس لذت کناره‌گیری کندی سایک موتور و خستگی ویژگی اصلی افسردگی در نظر گرفته شدند که نتیجه پایین بودن میزان تقویت مثبت مشروط پاسخ و میزان بالای تجربه اجتناب می‌ باشد</a:t>
            </a:r>
            <a:r>
              <a:rPr lang="fa-IR" sz="2400" b="1" dirty="0" smtClean="0">
                <a:cs typeface="B Zar" panose="00000400000000000000" pitchFamily="2" charset="-78"/>
              </a:rPr>
              <a:t>.</a:t>
            </a:r>
          </a:p>
          <a:p>
            <a:pPr>
              <a:lnSpc>
                <a:spcPct val="150000"/>
              </a:lnSpc>
            </a:pPr>
            <a:r>
              <a:rPr lang="fa-IR" sz="2400" b="1" dirty="0">
                <a:cs typeface="B Zar" panose="00000400000000000000" pitchFamily="2" charset="-78"/>
              </a:rPr>
              <a:t>اخیراً لوینسون و همکاران با تجدیدنظر در نظریه </a:t>
            </a:r>
            <a:r>
              <a:rPr lang="fa-IR" sz="2400" b="1" dirty="0" smtClean="0">
                <a:cs typeface="B Zar" panose="00000400000000000000" pitchFamily="2" charset="-78"/>
              </a:rPr>
              <a:t>ا </a:t>
            </a:r>
            <a:r>
              <a:rPr lang="fa-IR" sz="2400" b="1" dirty="0">
                <a:cs typeface="B Zar" panose="00000400000000000000" pitchFamily="2" charset="-78"/>
              </a:rPr>
              <a:t>اولی مدل جدیدی را پیشنهاد کردند و متغیرهای شناختی مثل خود انتقادگری و انتظارات منفی را در مدل جدید وارد کردند </a:t>
            </a:r>
            <a:r>
              <a:rPr lang="fa-IR" sz="2400" b="1" dirty="0" smtClean="0">
                <a:cs typeface="B Zar" panose="00000400000000000000" pitchFamily="2" charset="-78"/>
              </a:rPr>
              <a:t>.</a:t>
            </a:r>
            <a:endParaRPr lang="en-US" sz="2400" b="1" dirty="0">
              <a:cs typeface="B Zar" panose="00000400000000000000" pitchFamily="2" charset="-78"/>
            </a:endParaRPr>
          </a:p>
          <a:p>
            <a:endParaRPr lang="fa-IR" b="1" dirty="0">
              <a:cs typeface="B Zar" panose="00000400000000000000" pitchFamily="2" charset="-78"/>
            </a:endParaRPr>
          </a:p>
          <a:p>
            <a:endParaRPr lang="fa-IR" b="1" dirty="0">
              <a:cs typeface="B Zar" panose="00000400000000000000" pitchFamily="2" charset="-78"/>
            </a:endParaRPr>
          </a:p>
        </p:txBody>
      </p:sp>
    </p:spTree>
    <p:extLst>
      <p:ext uri="{BB962C8B-B14F-4D97-AF65-F5344CB8AC3E}">
        <p14:creationId xmlns:p14="http://schemas.microsoft.com/office/powerpoint/2010/main" val="27980324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مدل اولیه رفتاری:</a:t>
            </a:r>
            <a:endParaRPr lang="fa-IR" sz="4400" dirty="0">
              <a:solidFill>
                <a:srgbClr val="FF0000"/>
              </a:solidFill>
              <a:cs typeface="B Zar" panose="00000400000000000000" pitchFamily="2" charset="-78"/>
            </a:endParaRPr>
          </a:p>
        </p:txBody>
      </p:sp>
      <p:sp>
        <p:nvSpPr>
          <p:cNvPr id="3" name="Content Placeholder 2"/>
          <p:cNvSpPr>
            <a:spLocks noGrp="1"/>
          </p:cNvSpPr>
          <p:nvPr>
            <p:ph idx="1"/>
          </p:nvPr>
        </p:nvSpPr>
        <p:spPr>
          <a:xfrm>
            <a:off x="2589212" y="1753643"/>
            <a:ext cx="8915400" cy="4396635"/>
          </a:xfrm>
        </p:spPr>
        <p:style>
          <a:lnRef idx="1">
            <a:schemeClr val="accent6"/>
          </a:lnRef>
          <a:fillRef idx="2">
            <a:schemeClr val="accent6"/>
          </a:fillRef>
          <a:effectRef idx="1">
            <a:schemeClr val="accent6"/>
          </a:effectRef>
          <a:fontRef idx="minor">
            <a:schemeClr val="dk1"/>
          </a:fontRef>
        </p:style>
        <p:txBody>
          <a:bodyPr>
            <a:normAutofit/>
          </a:bodyPr>
          <a:lstStyle/>
          <a:p>
            <a:pPr>
              <a:lnSpc>
                <a:spcPct val="150000"/>
              </a:lnSpc>
            </a:pPr>
            <a:r>
              <a:rPr lang="fa-IR" sz="2400" b="1" dirty="0" smtClean="0">
                <a:cs typeface="B Zar" panose="00000400000000000000" pitchFamily="2" charset="-78"/>
              </a:rPr>
              <a:t>سه عامل </a:t>
            </a:r>
            <a:r>
              <a:rPr lang="fa-IR" sz="2400" b="1" dirty="0">
                <a:cs typeface="B Zar" panose="00000400000000000000" pitchFamily="2" charset="-78"/>
              </a:rPr>
              <a:t>میزان تقویت مثبت مشروط به پاسخ را تعیین می‌کنند که عبارت‌اند از </a:t>
            </a:r>
          </a:p>
          <a:p>
            <a:pPr>
              <a:lnSpc>
                <a:spcPct val="150000"/>
              </a:lnSpc>
            </a:pPr>
            <a:r>
              <a:rPr lang="fa-IR" sz="2400" b="1" dirty="0">
                <a:cs typeface="B Zar" panose="00000400000000000000" pitchFamily="2" charset="-78"/>
              </a:rPr>
              <a:t>1- میزان تقویت‌های مثبت یا تجارب تنبیهی موجود در محیط فرد و دسترسی به آن‌ها </a:t>
            </a:r>
          </a:p>
          <a:p>
            <a:pPr>
              <a:lnSpc>
                <a:spcPct val="150000"/>
              </a:lnSpc>
            </a:pPr>
            <a:r>
              <a:rPr lang="fa-IR" sz="2400" b="1" dirty="0">
                <a:cs typeface="B Zar" panose="00000400000000000000" pitchFamily="2" charset="-78"/>
              </a:rPr>
              <a:t>2- مهارت‌های اجتماعی و رفتارهای وسیله ای فرد برای فراهم کردن تقویت‌های مثبت یا مقابله با رویدادهای اجتنابی</a:t>
            </a:r>
            <a:endParaRPr lang="en-US" sz="2400" b="1" dirty="0">
              <a:cs typeface="B Zar" panose="00000400000000000000" pitchFamily="2" charset="-78"/>
            </a:endParaRPr>
          </a:p>
          <a:p>
            <a:pPr>
              <a:lnSpc>
                <a:spcPct val="150000"/>
              </a:lnSpc>
            </a:pPr>
            <a:r>
              <a:rPr lang="fa-IR" sz="2400" b="1" dirty="0">
                <a:cs typeface="B Zar" panose="00000400000000000000" pitchFamily="2" charset="-78"/>
              </a:rPr>
              <a:t>۳- تعداد رویدادهای تنبیه‌کننده یا پاداش‌دهنده در </a:t>
            </a:r>
            <a:r>
              <a:rPr lang="fa-IR" sz="2400" b="1" dirty="0" smtClean="0">
                <a:cs typeface="B Zar" panose="00000400000000000000" pitchFamily="2" charset="-78"/>
              </a:rPr>
              <a:t>محیط</a:t>
            </a:r>
            <a:endParaRPr lang="en-US" sz="2400" b="1" dirty="0">
              <a:cs typeface="B Zar" panose="00000400000000000000" pitchFamily="2" charset="-78"/>
            </a:endParaRPr>
          </a:p>
          <a:p>
            <a:pPr>
              <a:lnSpc>
                <a:spcPct val="150000"/>
              </a:lnSpc>
            </a:pPr>
            <a:endParaRPr lang="fa-IR" b="1" dirty="0">
              <a:cs typeface="B Zar" panose="00000400000000000000" pitchFamily="2" charset="-78"/>
            </a:endParaRPr>
          </a:p>
        </p:txBody>
      </p:sp>
    </p:spTree>
    <p:extLst>
      <p:ext uri="{BB962C8B-B14F-4D97-AF65-F5344CB8AC3E}">
        <p14:creationId xmlns:p14="http://schemas.microsoft.com/office/powerpoint/2010/main" val="38131444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smtClean="0">
                <a:solidFill>
                  <a:srgbClr val="FF0000"/>
                </a:solidFill>
                <a:cs typeface="B Zar" panose="00000400000000000000" pitchFamily="2" charset="-78"/>
              </a:rPr>
              <a:t>مدل </a:t>
            </a:r>
            <a:r>
              <a:rPr lang="fa-IR" sz="4400" b="1" dirty="0" smtClean="0">
                <a:solidFill>
                  <a:srgbClr val="FF0000"/>
                </a:solidFill>
                <a:cs typeface="B Zar" panose="00000400000000000000" pitchFamily="2" charset="-78"/>
              </a:rPr>
              <a:t>درماندگی</a:t>
            </a:r>
            <a:endParaRPr lang="fa-IR" sz="4400" b="1" dirty="0">
              <a:solidFill>
                <a:srgbClr val="FF0000"/>
              </a:solidFill>
              <a:cs typeface="B Zar" panose="00000400000000000000" pitchFamily="2" charset="-78"/>
            </a:endParaRPr>
          </a:p>
        </p:txBody>
      </p:sp>
      <p:sp>
        <p:nvSpPr>
          <p:cNvPr id="3" name="Content Placeholder 2"/>
          <p:cNvSpPr>
            <a:spLocks noGrp="1"/>
          </p:cNvSpPr>
          <p:nvPr>
            <p:ph idx="1"/>
          </p:nvPr>
        </p:nvSpPr>
        <p:spPr>
          <a:xfrm>
            <a:off x="2459864" y="1905000"/>
            <a:ext cx="9562563" cy="4295104"/>
          </a:xfrm>
        </p:spPr>
        <p:style>
          <a:lnRef idx="1">
            <a:schemeClr val="accent5"/>
          </a:lnRef>
          <a:fillRef idx="3">
            <a:schemeClr val="accent5"/>
          </a:fillRef>
          <a:effectRef idx="2">
            <a:schemeClr val="accent5"/>
          </a:effectRef>
          <a:fontRef idx="minor">
            <a:schemeClr val="lt1"/>
          </a:fontRef>
        </p:style>
        <p:txBody>
          <a:bodyPr>
            <a:normAutofit fontScale="92500"/>
          </a:bodyPr>
          <a:lstStyle/>
          <a:p>
            <a:pPr>
              <a:lnSpc>
                <a:spcPct val="150000"/>
              </a:lnSpc>
            </a:pPr>
            <a:r>
              <a:rPr lang="fa-IR" sz="2400" b="1" dirty="0" smtClean="0">
                <a:cs typeface="B Zar" panose="00000400000000000000" pitchFamily="2" charset="-78"/>
              </a:rPr>
              <a:t>بدون </a:t>
            </a:r>
            <a:r>
              <a:rPr lang="fa-IR" sz="2400" b="1" dirty="0">
                <a:cs typeface="B Zar" panose="00000400000000000000" pitchFamily="2" charset="-78"/>
              </a:rPr>
              <a:t>تردید بانفوذترین نظریه رفتاری افسردگی در سال‌ها </a:t>
            </a:r>
            <a:r>
              <a:rPr lang="fa-IR" sz="2400" b="1" dirty="0" smtClean="0">
                <a:cs typeface="B Zar" panose="00000400000000000000" pitchFamily="2" charset="-78"/>
              </a:rPr>
              <a:t>1970نظریه </a:t>
            </a:r>
            <a:r>
              <a:rPr lang="fa-IR" sz="2400" b="1" dirty="0">
                <a:cs typeface="B Zar" panose="00000400000000000000" pitchFamily="2" charset="-78"/>
              </a:rPr>
              <a:t>درماندگی آموخته‌شده </a:t>
            </a:r>
            <a:r>
              <a:rPr lang="fa-IR" sz="2400" b="1" dirty="0" smtClean="0">
                <a:solidFill>
                  <a:srgbClr val="C00000"/>
                </a:solidFill>
                <a:cs typeface="B Zar" panose="00000400000000000000" pitchFamily="2" charset="-78"/>
              </a:rPr>
              <a:t>سلیگمن</a:t>
            </a:r>
            <a:r>
              <a:rPr lang="fa-IR" sz="2400" b="1" dirty="0" smtClean="0">
                <a:cs typeface="B Zar" panose="00000400000000000000" pitchFamily="2" charset="-78"/>
              </a:rPr>
              <a:t> </a:t>
            </a:r>
            <a:r>
              <a:rPr lang="fa-IR" sz="2400" b="1" dirty="0">
                <a:cs typeface="B Zar" panose="00000400000000000000" pitchFamily="2" charset="-78"/>
              </a:rPr>
              <a:t>بوده </a:t>
            </a:r>
            <a:r>
              <a:rPr lang="fa-IR" sz="2400" b="1" dirty="0" smtClean="0">
                <a:cs typeface="B Zar" panose="00000400000000000000" pitchFamily="2" charset="-78"/>
              </a:rPr>
              <a:t>است.</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فرض اساسی در نظریه درماندگی </a:t>
            </a:r>
            <a:r>
              <a:rPr lang="fa-IR" sz="2400" b="1" dirty="0" smtClean="0">
                <a:cs typeface="B Zar" panose="00000400000000000000" pitchFamily="2" charset="-78"/>
              </a:rPr>
              <a:t>اکتسابی یا خودآموخته شده </a:t>
            </a:r>
            <a:r>
              <a:rPr lang="fa-IR" sz="2400" b="1" dirty="0">
                <a:cs typeface="B Zar" panose="00000400000000000000" pitchFamily="2" charset="-78"/>
              </a:rPr>
              <a:t>این است که منفعل بودن احساس ناتوانی در انجام فعالیت‌ها و کنترل زندگی به دلیل تجارب ناخوشایندی است که به دلیل بی‌نتیجه بودن تلاش‌های فرد برای کنترل این موقعیت‌ها حاصل‌شده </a:t>
            </a:r>
            <a:r>
              <a:rPr lang="fa-IR" sz="2400" b="1" dirty="0" smtClean="0">
                <a:cs typeface="B Zar" panose="00000400000000000000" pitchFamily="2" charset="-78"/>
              </a:rPr>
              <a:t>اند</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این تجارب ناتوانی موجب شکل‌گیری درماندگی می‌شود که خود باعث افسردگی </a:t>
            </a:r>
            <a:r>
              <a:rPr lang="fa-IR" sz="2400" b="1" dirty="0" smtClean="0">
                <a:cs typeface="B Zar" panose="00000400000000000000" pitchFamily="2" charset="-78"/>
              </a:rPr>
              <a:t>می‌گردند.</a:t>
            </a:r>
          </a:p>
        </p:txBody>
      </p:sp>
    </p:spTree>
    <p:extLst>
      <p:ext uri="{BB962C8B-B14F-4D97-AF65-F5344CB8AC3E}">
        <p14:creationId xmlns:p14="http://schemas.microsoft.com/office/powerpoint/2010/main" val="1036420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3645" y="624110"/>
            <a:ext cx="9750968" cy="1280890"/>
          </a:xfrm>
        </p:spPr>
        <p:style>
          <a:lnRef idx="1">
            <a:schemeClr val="accent5"/>
          </a:lnRef>
          <a:fillRef idx="3">
            <a:schemeClr val="accent5"/>
          </a:fillRef>
          <a:effectRef idx="2">
            <a:schemeClr val="accent5"/>
          </a:effectRef>
          <a:fontRef idx="minor">
            <a:schemeClr val="lt1"/>
          </a:fontRef>
        </p:style>
        <p:txBody>
          <a:bodyPr>
            <a:normAutofit/>
          </a:bodyPr>
          <a:lstStyle/>
          <a:p>
            <a:pPr lvl="0" algn="ctr"/>
            <a:r>
              <a:rPr kumimoji="0" lang="fa-IR" altLang="fa-IR" sz="3200" b="0" i="0" u="none" strike="noStrike" cap="none" normalizeH="0" baseline="0" dirty="0" smtClean="0">
                <a:ln>
                  <a:noFill/>
                </a:ln>
                <a:solidFill>
                  <a:srgbClr val="C00000"/>
                </a:solidFill>
                <a:effectLst/>
                <a:cs typeface="B Zar" panose="00000400000000000000" pitchFamily="2" charset="-78"/>
              </a:rPr>
              <a:t/>
            </a:r>
            <a:br>
              <a:rPr kumimoji="0" lang="fa-IR" altLang="fa-IR" sz="3200" b="0" i="0" u="none" strike="noStrike" cap="none" normalizeH="0" baseline="0" dirty="0" smtClean="0">
                <a:ln>
                  <a:noFill/>
                </a:ln>
                <a:solidFill>
                  <a:srgbClr val="C00000"/>
                </a:solidFill>
                <a:effectLst/>
                <a:cs typeface="B Zar" panose="00000400000000000000" pitchFamily="2" charset="-78"/>
              </a:rPr>
            </a:br>
            <a:r>
              <a:rPr kumimoji="0" lang="fa-IR" altLang="fa-IR" sz="3200" b="1" i="0" u="none" strike="noStrike" cap="none" normalizeH="0" baseline="0" dirty="0" smtClean="0">
                <a:ln>
                  <a:noFill/>
                </a:ln>
                <a:solidFill>
                  <a:srgbClr val="C00000"/>
                </a:solidFill>
                <a:effectLst/>
                <a:cs typeface="B Zar" panose="00000400000000000000" pitchFamily="2" charset="-78"/>
              </a:rPr>
              <a:t>افسردگی بعد از زایمان</a:t>
            </a:r>
            <a:r>
              <a:rPr lang="fa-IR" sz="3200" b="1" dirty="0" smtClean="0">
                <a:solidFill>
                  <a:srgbClr val="C00000"/>
                </a:solidFill>
                <a:cs typeface="B Zar" panose="00000400000000000000" pitchFamily="2" charset="-78"/>
              </a:rPr>
              <a:t> </a:t>
            </a:r>
            <a:endParaRPr lang="fa-IR" sz="3200" b="1" dirty="0">
              <a:solidFill>
                <a:srgbClr val="C00000"/>
              </a:solidFill>
              <a:cs typeface="B Zar" panose="00000400000000000000" pitchFamily="2" charset="-78"/>
            </a:endParaRPr>
          </a:p>
        </p:txBody>
      </p:sp>
      <p:sp>
        <p:nvSpPr>
          <p:cNvPr id="5" name="Subtitle 4"/>
          <p:cNvSpPr>
            <a:spLocks noGrp="1"/>
          </p:cNvSpPr>
          <p:nvPr>
            <p:ph idx="1"/>
          </p:nvPr>
        </p:nvSpPr>
        <p:spPr>
          <a:xfrm>
            <a:off x="1290084" y="2041743"/>
            <a:ext cx="10409226" cy="4764044"/>
          </a:xfrm>
        </p:spPr>
        <p:style>
          <a:lnRef idx="1">
            <a:schemeClr val="accent6"/>
          </a:lnRef>
          <a:fillRef idx="2">
            <a:schemeClr val="accent6"/>
          </a:fillRef>
          <a:effectRef idx="1">
            <a:schemeClr val="accent6"/>
          </a:effectRef>
          <a:fontRef idx="minor">
            <a:schemeClr val="dk1"/>
          </a:fontRef>
        </p:style>
        <p:txBody>
          <a:bodyPr>
            <a:normAutofit/>
          </a:bodyPr>
          <a:lstStyle/>
          <a:p>
            <a:pPr>
              <a:lnSpc>
                <a:spcPct val="150000"/>
              </a:lnSpc>
            </a:pPr>
            <a:r>
              <a:rPr lang="fa-IR" sz="2800" b="1" dirty="0" smtClean="0">
                <a:cs typeface="B Zar" panose="00000400000000000000" pitchFamily="2" charset="-78"/>
              </a:rPr>
              <a:t>افسردگی </a:t>
            </a:r>
            <a:r>
              <a:rPr lang="fa-IR" sz="2800" b="1" dirty="0">
                <a:cs typeface="B Zar" panose="00000400000000000000" pitchFamily="2" charset="-78"/>
              </a:rPr>
              <a:t>پس از </a:t>
            </a:r>
            <a:r>
              <a:rPr lang="fa-IR" sz="2800" b="1" dirty="0" smtClean="0">
                <a:cs typeface="B Zar" panose="00000400000000000000" pitchFamily="2" charset="-78"/>
              </a:rPr>
              <a:t>زایمان(</a:t>
            </a:r>
            <a:r>
              <a:rPr lang="en-US" sz="2800" b="1" dirty="0">
                <a:solidFill>
                  <a:prstClr val="black">
                    <a:lumMod val="75000"/>
                    <a:lumOff val="25000"/>
                  </a:prstClr>
                </a:solidFill>
                <a:cs typeface="B Zar" panose="00000400000000000000" pitchFamily="2" charset="-78"/>
              </a:rPr>
              <a:t>PPD</a:t>
            </a:r>
            <a:r>
              <a:rPr lang="fa-IR" sz="2800" b="1" dirty="0" smtClean="0">
                <a:cs typeface="B Zar" panose="00000400000000000000" pitchFamily="2" charset="-78"/>
              </a:rPr>
              <a:t>)</a:t>
            </a:r>
            <a:r>
              <a:rPr lang="en-US" sz="2800" b="1" dirty="0" smtClean="0">
                <a:cs typeface="B Zar" panose="00000400000000000000" pitchFamily="2" charset="-78"/>
              </a:rPr>
              <a:t> </a:t>
            </a:r>
            <a:r>
              <a:rPr lang="fa-IR" sz="2800" b="1" dirty="0">
                <a:cs typeface="B Zar" panose="00000400000000000000" pitchFamily="2" charset="-78"/>
              </a:rPr>
              <a:t>ترکیبی پیچیده از تغییرات جسمی‌، عاطفی و رفتاری است که پس از زایمان در یک زن اتفاق می‌افتد. </a:t>
            </a:r>
            <a:endParaRPr lang="fa-IR" sz="2800" b="1" dirty="0" smtClean="0">
              <a:cs typeface="B Zar" panose="00000400000000000000" pitchFamily="2" charset="-78"/>
            </a:endParaRPr>
          </a:p>
          <a:p>
            <a:pPr>
              <a:lnSpc>
                <a:spcPct val="150000"/>
              </a:lnSpc>
            </a:pPr>
            <a:r>
              <a:rPr lang="fa-IR" sz="2800" b="1" dirty="0" smtClean="0">
                <a:cs typeface="B Zar" panose="00000400000000000000" pitchFamily="2" charset="-78"/>
              </a:rPr>
              <a:t>افسردگی پس از زایمان نوعی </a:t>
            </a:r>
            <a:r>
              <a:rPr lang="fa-IR" sz="2800" b="1" dirty="0">
                <a:cs typeface="B Zar" panose="00000400000000000000" pitchFamily="2" charset="-78"/>
              </a:rPr>
              <a:t>افسردگی اساسی است که شروع آن در طی چهار هفته اول پس از زایمان‌ است. </a:t>
            </a:r>
            <a:endParaRPr lang="fa-IR" sz="2800" b="1" dirty="0" smtClean="0">
              <a:cs typeface="B Zar" panose="00000400000000000000" pitchFamily="2" charset="-78"/>
            </a:endParaRPr>
          </a:p>
          <a:p>
            <a:pPr>
              <a:lnSpc>
                <a:spcPct val="150000"/>
              </a:lnSpc>
            </a:pPr>
            <a:r>
              <a:rPr lang="fa-IR" sz="2800" b="1" dirty="0" smtClean="0">
                <a:cs typeface="B Zar" panose="00000400000000000000" pitchFamily="2" charset="-78"/>
              </a:rPr>
              <a:t>تشخیص </a:t>
            </a:r>
            <a:r>
              <a:rPr lang="fa-IR" sz="2800" b="1" dirty="0">
                <a:cs typeface="B Zar" panose="00000400000000000000" pitchFamily="2" charset="-78"/>
              </a:rPr>
              <a:t>افسردگی پس از زایمان نه تنها بر اساس زمان شروع‌، بلکه به شدت افسردگی نیز بستگی دارد.</a:t>
            </a:r>
            <a:endParaRPr lang="fa-IR" sz="2800" b="1" dirty="0" smtClean="0">
              <a:effectLst/>
              <a:cs typeface="B Zar" panose="00000400000000000000" pitchFamily="2" charset="-78"/>
            </a:endParaRPr>
          </a:p>
          <a:p>
            <a:endParaRPr lang="fa-IR" sz="2800" b="1" dirty="0">
              <a:cs typeface="B Zar" panose="00000400000000000000" pitchFamily="2" charset="-78"/>
            </a:endParaRPr>
          </a:p>
        </p:txBody>
      </p:sp>
    </p:spTree>
    <p:extLst>
      <p:ext uri="{BB962C8B-B14F-4D97-AF65-F5344CB8AC3E}">
        <p14:creationId xmlns:p14="http://schemas.microsoft.com/office/powerpoint/2010/main" val="33576139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431" y="624110"/>
            <a:ext cx="9613182" cy="916591"/>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FF0000"/>
                </a:solidFill>
                <a:cs typeface="B Zar" panose="00000400000000000000" pitchFamily="2" charset="-78"/>
              </a:rPr>
              <a:t>ب)مدل درماندگی</a:t>
            </a:r>
            <a:endParaRPr lang="fa-IR" sz="4400" b="1" dirty="0">
              <a:cs typeface="B Zar" panose="00000400000000000000" pitchFamily="2" charset="-78"/>
            </a:endParaRPr>
          </a:p>
        </p:txBody>
      </p:sp>
      <p:sp>
        <p:nvSpPr>
          <p:cNvPr id="3" name="Content Placeholder 2"/>
          <p:cNvSpPr>
            <a:spLocks noGrp="1"/>
          </p:cNvSpPr>
          <p:nvPr>
            <p:ph idx="1"/>
          </p:nvPr>
        </p:nvSpPr>
        <p:spPr>
          <a:xfrm>
            <a:off x="1878904" y="1565753"/>
            <a:ext cx="9820405" cy="5135671"/>
          </a:xfrm>
        </p:spPr>
        <p:style>
          <a:lnRef idx="1">
            <a:schemeClr val="accent5"/>
          </a:lnRef>
          <a:fillRef idx="2">
            <a:schemeClr val="accent5"/>
          </a:fillRef>
          <a:effectRef idx="1">
            <a:schemeClr val="accent5"/>
          </a:effectRef>
          <a:fontRef idx="minor">
            <a:schemeClr val="dk1"/>
          </a:fontRef>
        </p:style>
        <p:txBody>
          <a:bodyPr>
            <a:noAutofit/>
          </a:bodyPr>
          <a:lstStyle/>
          <a:p>
            <a:pPr>
              <a:lnSpc>
                <a:spcPct val="170000"/>
              </a:lnSpc>
            </a:pPr>
            <a:r>
              <a:rPr lang="fa-IR" sz="2400" b="1" dirty="0">
                <a:cs typeface="B Zar" panose="00000400000000000000" pitchFamily="2" charset="-78"/>
              </a:rPr>
              <a:t>در حقیقت مدل درماندگی آموخته‌شده </a:t>
            </a:r>
            <a:r>
              <a:rPr lang="fa-IR" sz="2400" b="1" dirty="0" smtClean="0">
                <a:cs typeface="B Zar" panose="00000400000000000000" pitchFamily="2" charset="-78"/>
              </a:rPr>
              <a:t>یک نظریه </a:t>
            </a:r>
            <a:r>
              <a:rPr lang="fa-IR" sz="2400" b="1" dirty="0">
                <a:cs typeface="B Zar" panose="00000400000000000000" pitchFamily="2" charset="-78"/>
              </a:rPr>
              <a:t>یادگیری است که برای توضیح رفتار سگ‌هایی صورت‌بندی شده که شوک الکتریکی غیرقابل‌اجتناب دریافت </a:t>
            </a:r>
            <a:r>
              <a:rPr lang="fa-IR" sz="2400" b="1" dirty="0" smtClean="0">
                <a:cs typeface="B Zar" panose="00000400000000000000" pitchFamily="2" charset="-78"/>
              </a:rPr>
              <a:t>می‌داشتند.</a:t>
            </a:r>
          </a:p>
          <a:p>
            <a:pPr>
              <a:lnSpc>
                <a:spcPct val="170000"/>
              </a:lnSpc>
            </a:pPr>
            <a:r>
              <a:rPr lang="fa-IR" sz="2400" b="1" dirty="0" smtClean="0">
                <a:cs typeface="B Zar" panose="00000400000000000000" pitchFamily="2" charset="-78"/>
              </a:rPr>
              <a:t> </a:t>
            </a:r>
            <a:r>
              <a:rPr lang="fa-IR" sz="2400" b="1" dirty="0">
                <a:cs typeface="B Zar" panose="00000400000000000000" pitchFamily="2" charset="-78"/>
              </a:rPr>
              <a:t>در تجارب آزمایشگاهی </a:t>
            </a:r>
            <a:r>
              <a:rPr lang="fa-IR" sz="2400" b="1" dirty="0" smtClean="0">
                <a:cs typeface="B Zar" panose="00000400000000000000" pitchFamily="2" charset="-78"/>
              </a:rPr>
              <a:t>سلیگمن و </a:t>
            </a:r>
            <a:r>
              <a:rPr lang="fa-IR" sz="2400" b="1" dirty="0">
                <a:cs typeface="B Zar" panose="00000400000000000000" pitchFamily="2" charset="-78"/>
              </a:rPr>
              <a:t>همکاران بعد از چند شوک اولیه سگ‌ها از دویدن به این طرف و آن طرف با حالتی پریشان بازایستاده‌اند و تمایلی به فرار نشان </a:t>
            </a:r>
            <a:r>
              <a:rPr lang="fa-IR" sz="2400" b="1" dirty="0" smtClean="0">
                <a:cs typeface="B Zar" panose="00000400000000000000" pitchFamily="2" charset="-78"/>
              </a:rPr>
              <a:t>ندادند</a:t>
            </a:r>
          </a:p>
          <a:p>
            <a:pPr>
              <a:lnSpc>
                <a:spcPct val="170000"/>
              </a:lnSpc>
            </a:pPr>
            <a:r>
              <a:rPr lang="fa-IR" sz="2400" b="1" dirty="0" smtClean="0">
                <a:cs typeface="B Zar" panose="00000400000000000000" pitchFamily="2" charset="-78"/>
              </a:rPr>
              <a:t> </a:t>
            </a:r>
            <a:r>
              <a:rPr lang="fa-IR" sz="2400" b="1" dirty="0">
                <a:cs typeface="B Zar" panose="00000400000000000000" pitchFamily="2" charset="-78"/>
              </a:rPr>
              <a:t>به‌عبارت‌دیگر به‌نظر می‌رسید که سگ‌ها از فعالیت دست کشیدند </a:t>
            </a:r>
            <a:r>
              <a:rPr lang="fa-IR" sz="2400" b="1" dirty="0" smtClean="0">
                <a:cs typeface="B Zar" panose="00000400000000000000" pitchFamily="2" charset="-78"/>
              </a:rPr>
              <a:t>و منفعلانه </a:t>
            </a:r>
            <a:r>
              <a:rPr lang="fa-IR" sz="2400" b="1" dirty="0">
                <a:cs typeface="B Zar" panose="00000400000000000000" pitchFamily="2" charset="-78"/>
              </a:rPr>
              <a:t>محرک دردناک را </a:t>
            </a:r>
            <a:r>
              <a:rPr lang="fa-IR" sz="2400" b="1" dirty="0" smtClean="0">
                <a:cs typeface="B Zar" panose="00000400000000000000" pitchFamily="2" charset="-78"/>
              </a:rPr>
              <a:t>پذیرفتند. </a:t>
            </a:r>
            <a:endParaRPr lang="fa-IR" sz="2400" b="1" dirty="0">
              <a:cs typeface="B Zar" panose="00000400000000000000" pitchFamily="2" charset="-78"/>
            </a:endParaRPr>
          </a:p>
          <a:p>
            <a:pPr>
              <a:lnSpc>
                <a:spcPct val="170000"/>
              </a:lnSpc>
            </a:pPr>
            <a:endParaRPr lang="fa-IR" sz="2400" b="1" dirty="0">
              <a:cs typeface="B Zar" panose="00000400000000000000" pitchFamily="2" charset="-78"/>
            </a:endParaRPr>
          </a:p>
        </p:txBody>
      </p:sp>
    </p:spTree>
    <p:extLst>
      <p:ext uri="{BB962C8B-B14F-4D97-AF65-F5344CB8AC3E}">
        <p14:creationId xmlns:p14="http://schemas.microsoft.com/office/powerpoint/2010/main" val="34984595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41852"/>
          </a:xfrm>
        </p:spPr>
        <p:style>
          <a:lnRef idx="1">
            <a:schemeClr val="accent3"/>
          </a:lnRef>
          <a:fillRef idx="3">
            <a:schemeClr val="accent3"/>
          </a:fillRef>
          <a:effectRef idx="2">
            <a:schemeClr val="accent3"/>
          </a:effectRef>
          <a:fontRef idx="minor">
            <a:schemeClr val="lt1"/>
          </a:fontRef>
        </p:style>
        <p:txBody>
          <a:bodyPr>
            <a:normAutofit/>
          </a:bodyPr>
          <a:lstStyle/>
          <a:p>
            <a:pPr algn="ctr"/>
            <a:r>
              <a:rPr lang="fa-IR" sz="4400" b="1" dirty="0" smtClean="0">
                <a:solidFill>
                  <a:srgbClr val="002060"/>
                </a:solidFill>
                <a:cs typeface="B Nazanin" panose="00000400000000000000" pitchFamily="2" charset="-78"/>
              </a:rPr>
              <a:t>چگونه می توانم به خودم کمک کنم؟</a:t>
            </a:r>
            <a:endParaRPr lang="fa-IR" sz="4400" b="1" dirty="0">
              <a:solidFill>
                <a:srgbClr val="002060"/>
              </a:solidFill>
              <a:cs typeface="B Nazanin" panose="00000400000000000000" pitchFamily="2" charset="-78"/>
            </a:endParaRPr>
          </a:p>
        </p:txBody>
      </p:sp>
      <p:sp>
        <p:nvSpPr>
          <p:cNvPr id="3" name="Content Placeholder 2"/>
          <p:cNvSpPr>
            <a:spLocks noGrp="1"/>
          </p:cNvSpPr>
          <p:nvPr>
            <p:ph idx="1"/>
          </p:nvPr>
        </p:nvSpPr>
        <p:spPr>
          <a:xfrm>
            <a:off x="2589212" y="1615858"/>
            <a:ext cx="8915400" cy="5242142"/>
          </a:xfrm>
        </p:spPr>
        <p:style>
          <a:lnRef idx="1">
            <a:schemeClr val="accent6"/>
          </a:lnRef>
          <a:fillRef idx="3">
            <a:schemeClr val="accent6"/>
          </a:fillRef>
          <a:effectRef idx="2">
            <a:schemeClr val="accent6"/>
          </a:effectRef>
          <a:fontRef idx="minor">
            <a:schemeClr val="lt1"/>
          </a:fontRef>
        </p:style>
        <p:txBody>
          <a:bodyPr>
            <a:noAutofit/>
          </a:bodyPr>
          <a:lstStyle/>
          <a:p>
            <a:pPr>
              <a:lnSpc>
                <a:spcPct val="150000"/>
              </a:lnSpc>
            </a:pPr>
            <a:r>
              <a:rPr lang="fa-IR" sz="2800" b="1" dirty="0" smtClean="0">
                <a:cs typeface="B Zar" panose="00000400000000000000" pitchFamily="2" charset="-78"/>
              </a:rPr>
              <a:t>درباره احساساتتان صحبت کردن مهم است</a:t>
            </a:r>
          </a:p>
          <a:p>
            <a:pPr>
              <a:lnSpc>
                <a:spcPct val="150000"/>
              </a:lnSpc>
            </a:pPr>
            <a:r>
              <a:rPr lang="fa-IR" sz="2800" b="1" dirty="0" smtClean="0">
                <a:cs typeface="B Zar" panose="00000400000000000000" pitchFamily="2" charset="-78"/>
              </a:rPr>
              <a:t>از هر پیشنهادی برای کمک عملی استقبال کنید</a:t>
            </a:r>
          </a:p>
          <a:p>
            <a:pPr>
              <a:lnSpc>
                <a:spcPct val="150000"/>
              </a:lnSpc>
            </a:pPr>
            <a:r>
              <a:rPr lang="fa-IR" sz="2800" b="1" dirty="0" smtClean="0">
                <a:cs typeface="B Zar" panose="00000400000000000000" pitchFamily="2" charset="-78"/>
              </a:rPr>
              <a:t>احساس شرمندگی و یا گناه برای تقاضا و یا دریافت کمک نکنید</a:t>
            </a:r>
          </a:p>
          <a:p>
            <a:pPr>
              <a:lnSpc>
                <a:spcPct val="150000"/>
              </a:lnSpc>
            </a:pPr>
            <a:r>
              <a:rPr lang="fa-IR" sz="2800" b="1" dirty="0" smtClean="0">
                <a:cs typeface="B Zar" panose="00000400000000000000" pitchFamily="2" charset="-78"/>
              </a:rPr>
              <a:t>سعی نکنید یک زن خانه دار ایده ال باشید.( اینکه خانه کاملا تر و تمییز است مهم نیست. سعی کنید میزان کارتان را به حداقل برسانید هرچه میتوانید استراحت کنید زیرا خستگی باعث تشدید </a:t>
            </a:r>
            <a:r>
              <a:rPr lang="fa-IR" sz="2800" b="1" dirty="0">
                <a:cs typeface="B Zar" panose="00000400000000000000" pitchFamily="2" charset="-78"/>
              </a:rPr>
              <a:t>ا</a:t>
            </a:r>
            <a:r>
              <a:rPr lang="fa-IR" sz="2800" b="1" dirty="0" smtClean="0">
                <a:cs typeface="B Zar" panose="00000400000000000000" pitchFamily="2" charset="-78"/>
              </a:rPr>
              <a:t>فسردگی می</a:t>
            </a:r>
            <a:r>
              <a:rPr lang="en-US" sz="2800" b="1" dirty="0" smtClean="0">
                <a:cs typeface="B Zar" panose="00000400000000000000" pitchFamily="2" charset="-78"/>
              </a:rPr>
              <a:t> </a:t>
            </a:r>
            <a:r>
              <a:rPr lang="fa-IR" sz="2800" b="1" dirty="0" smtClean="0">
                <a:cs typeface="B Zar" panose="00000400000000000000" pitchFamily="2" charset="-78"/>
              </a:rPr>
              <a:t>شود.</a:t>
            </a:r>
          </a:p>
        </p:txBody>
      </p:sp>
    </p:spTree>
    <p:extLst>
      <p:ext uri="{BB962C8B-B14F-4D97-AF65-F5344CB8AC3E}">
        <p14:creationId xmlns:p14="http://schemas.microsoft.com/office/powerpoint/2010/main" val="14553191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002060"/>
                </a:solidFill>
                <a:cs typeface="B Zar" panose="00000400000000000000" pitchFamily="2" charset="-78"/>
              </a:rPr>
              <a:t>چگونه می توانم به خودم کمک کنم؟</a:t>
            </a:r>
            <a:endParaRPr lang="fa-IR" sz="4000" b="1" dirty="0">
              <a:cs typeface="B Zar" panose="00000400000000000000" pitchFamily="2" charset="-78"/>
            </a:endParaRPr>
          </a:p>
        </p:txBody>
      </p:sp>
      <p:sp>
        <p:nvSpPr>
          <p:cNvPr id="3" name="Content Placeholder 2"/>
          <p:cNvSpPr>
            <a:spLocks noGrp="1"/>
          </p:cNvSpPr>
          <p:nvPr>
            <p:ph idx="1"/>
          </p:nvPr>
        </p:nvSpPr>
        <p:spPr>
          <a:xfrm>
            <a:off x="2589212" y="1578279"/>
            <a:ext cx="8915400" cy="4947781"/>
          </a:xfrm>
        </p:spPr>
        <p:style>
          <a:lnRef idx="1">
            <a:schemeClr val="accent5"/>
          </a:lnRef>
          <a:fillRef idx="2">
            <a:schemeClr val="accent5"/>
          </a:fillRef>
          <a:effectRef idx="1">
            <a:schemeClr val="accent5"/>
          </a:effectRef>
          <a:fontRef idx="minor">
            <a:schemeClr val="dk1"/>
          </a:fontRef>
        </p:style>
        <p:txBody>
          <a:bodyPr>
            <a:noAutofit/>
          </a:bodyPr>
          <a:lstStyle/>
          <a:p>
            <a:pPr>
              <a:lnSpc>
                <a:spcPct val="150000"/>
              </a:lnSpc>
            </a:pPr>
            <a:r>
              <a:rPr lang="fa-IR" sz="2800" b="1" dirty="0">
                <a:cs typeface="B Zar" panose="00000400000000000000" pitchFamily="2" charset="-78"/>
              </a:rPr>
              <a:t>مطمئن باشید که غزای مقوی و سالم </a:t>
            </a:r>
            <a:r>
              <a:rPr lang="fa-IR" sz="2800" b="1" dirty="0" smtClean="0">
                <a:cs typeface="B Zar" panose="00000400000000000000" pitchFamily="2" charset="-78"/>
              </a:rPr>
              <a:t>می خورید</a:t>
            </a:r>
            <a:endParaRPr lang="fa-IR" sz="2800" b="1" dirty="0">
              <a:cs typeface="B Zar" panose="00000400000000000000" pitchFamily="2" charset="-78"/>
            </a:endParaRPr>
          </a:p>
          <a:p>
            <a:pPr>
              <a:lnSpc>
                <a:spcPct val="150000"/>
              </a:lnSpc>
            </a:pPr>
            <a:r>
              <a:rPr lang="fa-IR" sz="2800" b="1" dirty="0">
                <a:cs typeface="B Zar" panose="00000400000000000000" pitchFamily="2" charset="-78"/>
              </a:rPr>
              <a:t>سعی کنید برای خودتان وقت پیدا </a:t>
            </a:r>
            <a:r>
              <a:rPr lang="fa-IR" sz="2800" b="1" dirty="0" smtClean="0">
                <a:cs typeface="B Zar" panose="00000400000000000000" pitchFamily="2" charset="-78"/>
              </a:rPr>
              <a:t>کنید</a:t>
            </a:r>
            <a:r>
              <a:rPr lang="fa-IR" sz="2800" b="1" dirty="0">
                <a:cs typeface="B Zar" panose="00000400000000000000" pitchFamily="2" charset="-78"/>
              </a:rPr>
              <a:t>. </a:t>
            </a:r>
            <a:endParaRPr lang="fa-IR" sz="2800" b="1" dirty="0" smtClean="0">
              <a:cs typeface="B Zar" panose="00000400000000000000" pitchFamily="2" charset="-78"/>
            </a:endParaRPr>
          </a:p>
          <a:p>
            <a:pPr>
              <a:lnSpc>
                <a:spcPct val="150000"/>
              </a:lnSpc>
            </a:pPr>
            <a:r>
              <a:rPr lang="fa-IR" sz="2800" b="1" dirty="0" smtClean="0">
                <a:cs typeface="B Zar" panose="00000400000000000000" pitchFamily="2" charset="-78"/>
              </a:rPr>
              <a:t>این </a:t>
            </a:r>
            <a:r>
              <a:rPr lang="fa-IR" sz="2800" b="1" dirty="0">
                <a:cs typeface="B Zar" panose="00000400000000000000" pitchFamily="2" charset="-78"/>
              </a:rPr>
              <a:t>ممکن است غیر واقع بینانه به نظر برسد ولی علاوه بر حمام گرفتن، یک قدم زدن کوتاه و یا حتی فقط خواندن یک </a:t>
            </a:r>
            <a:r>
              <a:rPr lang="fa-IR" sz="2800" b="1" dirty="0" smtClean="0">
                <a:cs typeface="B Zar" panose="00000400000000000000" pitchFamily="2" charset="-78"/>
              </a:rPr>
              <a:t>صفحه مجله </a:t>
            </a:r>
            <a:r>
              <a:rPr lang="fa-IR" sz="2800" b="1" dirty="0">
                <a:cs typeface="B Zar" panose="00000400000000000000" pitchFamily="2" charset="-78"/>
              </a:rPr>
              <a:t>برای نیم ساعت می تواند برای تسکین شما موثر باشد</a:t>
            </a:r>
          </a:p>
          <a:p>
            <a:pPr>
              <a:lnSpc>
                <a:spcPct val="150000"/>
              </a:lnSpc>
            </a:pPr>
            <a:r>
              <a:rPr lang="fa-IR" sz="2800" b="1" dirty="0">
                <a:cs typeface="B Zar" panose="00000400000000000000" pitchFamily="2" charset="-78"/>
              </a:rPr>
              <a:t>ورزش کردن </a:t>
            </a:r>
            <a:r>
              <a:rPr lang="fa-IR" sz="2800" b="1" dirty="0" smtClean="0">
                <a:cs typeface="B Zar" panose="00000400000000000000" pitchFamily="2" charset="-78"/>
              </a:rPr>
              <a:t>به طور </a:t>
            </a:r>
            <a:r>
              <a:rPr lang="fa-IR" sz="2800" b="1" dirty="0">
                <a:cs typeface="B Zar" panose="00000400000000000000" pitchFamily="2" charset="-78"/>
              </a:rPr>
              <a:t>ویژه موثر است.</a:t>
            </a:r>
          </a:p>
          <a:p>
            <a:endParaRPr lang="fa-IR" sz="2800" b="1" dirty="0">
              <a:cs typeface="B Zar" panose="00000400000000000000" pitchFamily="2" charset="-78"/>
            </a:endParaRPr>
          </a:p>
        </p:txBody>
      </p:sp>
    </p:spTree>
    <p:extLst>
      <p:ext uri="{BB962C8B-B14F-4D97-AF65-F5344CB8AC3E}">
        <p14:creationId xmlns:p14="http://schemas.microsoft.com/office/powerpoint/2010/main" val="23916021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638" y="630550"/>
            <a:ext cx="8911687" cy="1280890"/>
          </a:xfrm>
        </p:spPr>
        <p:txBody>
          <a:bodyPr>
            <a:normAutofit/>
          </a:bodyPr>
          <a:lstStyle/>
          <a:p>
            <a:pPr algn="ctr"/>
            <a:r>
              <a:rPr lang="fa-IR" b="1" dirty="0" smtClean="0">
                <a:solidFill>
                  <a:srgbClr val="002060"/>
                </a:solidFill>
                <a:cs typeface="B Zar" panose="00000400000000000000" pitchFamily="2" charset="-78"/>
              </a:rPr>
              <a:t>چگونه می توانم به خودم کمک کنم؟ </a:t>
            </a:r>
            <a:endParaRPr lang="fa-IR" b="1" dirty="0">
              <a:solidFill>
                <a:srgbClr val="002060"/>
              </a:solidFill>
              <a:cs typeface="B Zar" panose="00000400000000000000" pitchFamily="2" charset="-78"/>
            </a:endParaRPr>
          </a:p>
        </p:txBody>
      </p:sp>
      <p:sp>
        <p:nvSpPr>
          <p:cNvPr id="3" name="Content Placeholder 2"/>
          <p:cNvSpPr>
            <a:spLocks noGrp="1"/>
          </p:cNvSpPr>
          <p:nvPr>
            <p:ph idx="1"/>
          </p:nvPr>
        </p:nvSpPr>
        <p:spPr>
          <a:xfrm>
            <a:off x="2589211" y="1503123"/>
            <a:ext cx="8999113" cy="5116617"/>
          </a:xfrm>
        </p:spPr>
        <p:style>
          <a:lnRef idx="3">
            <a:schemeClr val="lt1"/>
          </a:lnRef>
          <a:fillRef idx="1">
            <a:schemeClr val="accent5"/>
          </a:fillRef>
          <a:effectRef idx="1">
            <a:schemeClr val="accent5"/>
          </a:effectRef>
          <a:fontRef idx="minor">
            <a:schemeClr val="lt1"/>
          </a:fontRef>
        </p:style>
        <p:txBody>
          <a:bodyPr>
            <a:normAutofit/>
          </a:bodyPr>
          <a:lstStyle/>
          <a:p>
            <a:pPr>
              <a:lnSpc>
                <a:spcPct val="150000"/>
              </a:lnSpc>
            </a:pPr>
            <a:r>
              <a:rPr lang="fa-IR" sz="2400" b="1" dirty="0" smtClean="0">
                <a:cs typeface="B Zar" panose="00000400000000000000" pitchFamily="2" charset="-78"/>
              </a:rPr>
              <a:t>برنامه روزانه تهیه کنید</a:t>
            </a:r>
          </a:p>
          <a:p>
            <a:pPr>
              <a:lnSpc>
                <a:spcPct val="150000"/>
              </a:lnSpc>
            </a:pPr>
            <a:r>
              <a:rPr lang="fa-IR" sz="2400" b="1" dirty="0" smtClean="0">
                <a:cs typeface="B Zar" panose="00000400000000000000" pitchFamily="2" charset="-78"/>
              </a:rPr>
              <a:t>دستاوردها و لذت بردن</a:t>
            </a:r>
          </a:p>
          <a:p>
            <a:pPr>
              <a:lnSpc>
                <a:spcPct val="150000"/>
              </a:lnSpc>
            </a:pPr>
            <a:r>
              <a:rPr lang="fa-IR" sz="2400" b="1" dirty="0" smtClean="0">
                <a:cs typeface="B Zar" panose="00000400000000000000" pitchFamily="2" charset="-78"/>
              </a:rPr>
              <a:t>الفبای تغیر احساسات</a:t>
            </a:r>
          </a:p>
          <a:p>
            <a:pPr>
              <a:lnSpc>
                <a:spcPct val="150000"/>
              </a:lnSpc>
            </a:pPr>
            <a:r>
              <a:rPr lang="fa-IR" sz="2400" b="1" dirty="0" smtClean="0">
                <a:cs typeface="B Zar" panose="00000400000000000000" pitchFamily="2" charset="-78"/>
              </a:rPr>
              <a:t>برقراری توازن</a:t>
            </a:r>
          </a:p>
          <a:p>
            <a:pPr>
              <a:lnSpc>
                <a:spcPct val="150000"/>
              </a:lnSpc>
            </a:pPr>
            <a:r>
              <a:rPr lang="fa-IR" sz="2400" b="1" dirty="0" smtClean="0">
                <a:cs typeface="B Zar" panose="00000400000000000000" pitchFamily="2" charset="-78"/>
              </a:rPr>
              <a:t>خودفکر: من بعنوان یک مادر خوب نیستم، می تواند با این گفته متوازن شود: مددکاردرمانی من می گوید که من از پس مسائل واقعا خوب برمی ایم- و نوزاد هم دارد بخوبی رشد می کند </a:t>
            </a:r>
          </a:p>
          <a:p>
            <a:pPr>
              <a:lnSpc>
                <a:spcPct val="150000"/>
              </a:lnSpc>
            </a:pPr>
            <a:r>
              <a:rPr lang="fa-IR" sz="2400" b="1" dirty="0" smtClean="0">
                <a:cs typeface="B Zar" panose="00000400000000000000" pitchFamily="2" charset="-78"/>
              </a:rPr>
              <a:t>سعی کنید جزئیات را به یاد بیاورید</a:t>
            </a:r>
            <a:endParaRPr lang="fa-IR" sz="2400" b="1" dirty="0">
              <a:cs typeface="B Zar" panose="00000400000000000000" pitchFamily="2" charset="-78"/>
            </a:endParaRPr>
          </a:p>
        </p:txBody>
      </p:sp>
    </p:spTree>
    <p:extLst>
      <p:ext uri="{BB962C8B-B14F-4D97-AF65-F5344CB8AC3E}">
        <p14:creationId xmlns:p14="http://schemas.microsoft.com/office/powerpoint/2010/main" val="9665581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3857"/>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smtClean="0">
                <a:solidFill>
                  <a:srgbClr val="C00000"/>
                </a:solidFill>
                <a:cs typeface="B Zar" panose="00000400000000000000" pitchFamily="2" charset="-78"/>
              </a:rPr>
              <a:t>اقدامات اولیه</a:t>
            </a:r>
            <a:endParaRPr lang="fa-IR" sz="4400" b="1" dirty="0">
              <a:solidFill>
                <a:srgbClr val="C00000"/>
              </a:solidFill>
              <a:cs typeface="B Zar" panose="00000400000000000000" pitchFamily="2" charset="-78"/>
            </a:endParaRPr>
          </a:p>
        </p:txBody>
      </p:sp>
      <p:sp>
        <p:nvSpPr>
          <p:cNvPr id="3" name="Content Placeholder 2"/>
          <p:cNvSpPr>
            <a:spLocks noGrp="1"/>
          </p:cNvSpPr>
          <p:nvPr>
            <p:ph idx="1"/>
          </p:nvPr>
        </p:nvSpPr>
        <p:spPr>
          <a:xfrm>
            <a:off x="2589212" y="1590805"/>
            <a:ext cx="8915400" cy="4320417"/>
          </a:xfrm>
        </p:spPr>
        <p:style>
          <a:lnRef idx="1">
            <a:schemeClr val="accent6"/>
          </a:lnRef>
          <a:fillRef idx="2">
            <a:schemeClr val="accent6"/>
          </a:fillRef>
          <a:effectRef idx="1">
            <a:schemeClr val="accent6"/>
          </a:effectRef>
          <a:fontRef idx="minor">
            <a:schemeClr val="dk1"/>
          </a:fontRef>
        </p:style>
        <p:txBody>
          <a:bodyPr>
            <a:normAutofit/>
          </a:bodyPr>
          <a:lstStyle/>
          <a:p>
            <a:pPr>
              <a:lnSpc>
                <a:spcPct val="150000"/>
              </a:lnSpc>
            </a:pPr>
            <a:r>
              <a:rPr lang="fa-IR" sz="2800" b="1" dirty="0" smtClean="0">
                <a:cs typeface="B Zar" panose="00000400000000000000" pitchFamily="2" charset="-78"/>
              </a:rPr>
              <a:t>قبول کنید که مشکلی وجود دارد </a:t>
            </a:r>
          </a:p>
          <a:p>
            <a:pPr>
              <a:lnSpc>
                <a:spcPct val="150000"/>
              </a:lnSpc>
            </a:pPr>
            <a:r>
              <a:rPr lang="fa-IR" sz="2800" b="1" dirty="0" smtClean="0">
                <a:cs typeface="B Zar" panose="00000400000000000000" pitchFamily="2" charset="-78"/>
              </a:rPr>
              <a:t>با همسر خود و یا یکی از دوستان و اعضای خانواده تان درباره انچه احساس می کنید صحبت کنید</a:t>
            </a:r>
          </a:p>
          <a:p>
            <a:pPr>
              <a:lnSpc>
                <a:spcPct val="150000"/>
              </a:lnSpc>
            </a:pPr>
            <a:r>
              <a:rPr lang="fa-IR" sz="2800" b="1" dirty="0" smtClean="0">
                <a:cs typeface="B Zar" panose="00000400000000000000" pitchFamily="2" charset="-78"/>
              </a:rPr>
              <a:t>به یاد داشته باشید که وضع شما حتما بهتر خواهد شد</a:t>
            </a:r>
          </a:p>
          <a:p>
            <a:pPr>
              <a:lnSpc>
                <a:spcPct val="150000"/>
              </a:lnSpc>
            </a:pPr>
            <a:r>
              <a:rPr lang="fa-IR" sz="2800" b="1" dirty="0" smtClean="0">
                <a:cs typeface="B Zar" panose="00000400000000000000" pitchFamily="2" charset="-78"/>
              </a:rPr>
              <a:t>با مددکار درمانی و یا دکترتان صحبت کنید.</a:t>
            </a:r>
          </a:p>
          <a:p>
            <a:endParaRPr lang="fa-IR" sz="2800" b="1" dirty="0">
              <a:cs typeface="B Zar" panose="00000400000000000000" pitchFamily="2" charset="-78"/>
            </a:endParaRPr>
          </a:p>
        </p:txBody>
      </p:sp>
    </p:spTree>
    <p:extLst>
      <p:ext uri="{BB962C8B-B14F-4D97-AF65-F5344CB8AC3E}">
        <p14:creationId xmlns:p14="http://schemas.microsoft.com/office/powerpoint/2010/main" val="9819432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pPr algn="ctr"/>
            <a:r>
              <a:rPr lang="fa-IR" sz="4400" b="1" dirty="0" smtClean="0">
                <a:solidFill>
                  <a:srgbClr val="002060"/>
                </a:solidFill>
                <a:cs typeface="B Zar" panose="00000400000000000000" pitchFamily="2" charset="-78"/>
              </a:rPr>
              <a:t>روش دو ستونی</a:t>
            </a:r>
            <a:endParaRPr lang="fa-IR" sz="4400" b="1" dirty="0">
              <a:solidFill>
                <a:srgbClr val="002060"/>
              </a:solidFill>
              <a:cs typeface="B Zar"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164172916"/>
              </p:ext>
            </p:extLst>
          </p:nvPr>
        </p:nvGraphicFramePr>
        <p:xfrm>
          <a:off x="2861627" y="2392472"/>
          <a:ext cx="8148750" cy="3108960"/>
        </p:xfrm>
        <a:graphic>
          <a:graphicData uri="http://schemas.openxmlformats.org/drawingml/2006/table">
            <a:tbl>
              <a:tblPr rtl="1" firstRow="1" bandRow="1">
                <a:tableStyleId>{5C22544A-7EE6-4342-B048-85BDC9FD1C3A}</a:tableStyleId>
              </a:tblPr>
              <a:tblGrid>
                <a:gridCol w="3832963"/>
                <a:gridCol w="4315787"/>
              </a:tblGrid>
              <a:tr h="851769">
                <a:tc>
                  <a:txBody>
                    <a:bodyPr/>
                    <a:lstStyle/>
                    <a:p>
                      <a:pPr rtl="1"/>
                      <a:r>
                        <a:rPr lang="fa-IR" sz="2400" b="1" dirty="0" smtClean="0">
                          <a:cs typeface="B Zar" panose="00000400000000000000" pitchFamily="2" charset="-78"/>
                        </a:rPr>
                        <a:t>افکاری که با انها می توانند متوازن شوند</a:t>
                      </a:r>
                      <a:endParaRPr lang="fa-IR" sz="2400" b="1" dirty="0">
                        <a:cs typeface="B Zar" panose="00000400000000000000" pitchFamily="2" charset="-78"/>
                      </a:endParaRPr>
                    </a:p>
                  </a:txBody>
                  <a:tcPr/>
                </a:tc>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fa-IR" sz="2400" b="1" dirty="0" smtClean="0">
                          <a:cs typeface="B Zar" panose="00000400000000000000" pitchFamily="2" charset="-78"/>
                        </a:rPr>
                        <a:t>افکار منفی که</a:t>
                      </a:r>
                      <a:r>
                        <a:rPr lang="fa-IR" sz="2400" b="1" baseline="0" dirty="0" smtClean="0">
                          <a:cs typeface="B Zar" panose="00000400000000000000" pitchFamily="2" charset="-78"/>
                        </a:rPr>
                        <a:t> فورا به ذهنتان امده است</a:t>
                      </a:r>
                      <a:endParaRPr lang="fa-IR" sz="2400" b="1" dirty="0" smtClean="0">
                        <a:cs typeface="B Zar" panose="00000400000000000000" pitchFamily="2" charset="-78"/>
                      </a:endParaRPr>
                    </a:p>
                    <a:p>
                      <a:pPr rtl="1"/>
                      <a:endParaRPr lang="fa-IR" sz="2400" b="1" dirty="0">
                        <a:cs typeface="B Zar" panose="00000400000000000000" pitchFamily="2" charset="-78"/>
                      </a:endParaRPr>
                    </a:p>
                  </a:txBody>
                  <a:tcPr/>
                </a:tc>
              </a:tr>
              <a:tr h="1465864">
                <a:tc>
                  <a:txBody>
                    <a:bodyPr/>
                    <a:lstStyle/>
                    <a:p>
                      <a:pPr rtl="1"/>
                      <a:r>
                        <a:rPr lang="fa-IR" sz="2400" b="1" dirty="0" smtClean="0">
                          <a:cs typeface="B Zar" panose="00000400000000000000" pitchFamily="2" charset="-78"/>
                        </a:rPr>
                        <a:t>من کاملا به خوبی کارها</a:t>
                      </a:r>
                      <a:r>
                        <a:rPr lang="fa-IR" sz="2400" b="1" baseline="0" dirty="0" smtClean="0">
                          <a:cs typeface="B Zar" panose="00000400000000000000" pitchFamily="2" charset="-78"/>
                        </a:rPr>
                        <a:t> را انجام می دهم</a:t>
                      </a:r>
                    </a:p>
                    <a:p>
                      <a:pPr rtl="1"/>
                      <a:r>
                        <a:rPr lang="fa-IR" sz="2400" b="1" baseline="0" dirty="0" smtClean="0">
                          <a:cs typeface="B Zar" panose="00000400000000000000" pitchFamily="2" charset="-78"/>
                        </a:rPr>
                        <a:t>کاملا قابل قبول است که فعلا خانه کمی از حد معمول به هم ریخته تر باشد.</a:t>
                      </a:r>
                      <a:endParaRPr lang="fa-IR" sz="2400" b="1" dirty="0">
                        <a:cs typeface="B Zar" panose="00000400000000000000" pitchFamily="2" charset="-78"/>
                      </a:endParaRPr>
                    </a:p>
                  </a:txBody>
                  <a:tcPr/>
                </a:tc>
                <a:tc>
                  <a:txBody>
                    <a:bodyPr/>
                    <a:lstStyle/>
                    <a:p>
                      <a:pPr rtl="1"/>
                      <a:r>
                        <a:rPr lang="fa-IR" sz="2400" b="1" dirty="0" smtClean="0">
                          <a:cs typeface="B Zar" panose="00000400000000000000" pitchFamily="2" charset="-78"/>
                        </a:rPr>
                        <a:t>من از پس هیچ چیزی بر نمی ایم</a:t>
                      </a:r>
                    </a:p>
                    <a:p>
                      <a:pPr rtl="1"/>
                      <a:endParaRPr lang="fa-IR" sz="2400" b="1" dirty="0" smtClean="0">
                        <a:cs typeface="B Zar" panose="00000400000000000000" pitchFamily="2" charset="-78"/>
                      </a:endParaRPr>
                    </a:p>
                    <a:p>
                      <a:pPr rtl="1"/>
                      <a:r>
                        <a:rPr lang="fa-IR" sz="2400" b="1" dirty="0" smtClean="0">
                          <a:cs typeface="B Zar" panose="00000400000000000000" pitchFamily="2" charset="-78"/>
                        </a:rPr>
                        <a:t>خانه ام کاملا بهم ریخته است</a:t>
                      </a:r>
                      <a:endParaRPr lang="fa-IR" sz="2400" b="1" dirty="0">
                        <a:cs typeface="B Zar" panose="00000400000000000000" pitchFamily="2" charset="-78"/>
                      </a:endParaRPr>
                    </a:p>
                  </a:txBody>
                  <a:tcPr/>
                </a:tc>
              </a:tr>
            </a:tbl>
          </a:graphicData>
        </a:graphic>
      </p:graphicFrame>
    </p:spTree>
    <p:extLst>
      <p:ext uri="{BB962C8B-B14F-4D97-AF65-F5344CB8AC3E}">
        <p14:creationId xmlns:p14="http://schemas.microsoft.com/office/powerpoint/2010/main" val="3462918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97147009"/>
              </p:ext>
            </p:extLst>
          </p:nvPr>
        </p:nvGraphicFramePr>
        <p:xfrm>
          <a:off x="1612899" y="300990"/>
          <a:ext cx="8616951" cy="6324600"/>
        </p:xfrm>
        <a:graphic>
          <a:graphicData uri="http://schemas.openxmlformats.org/drawingml/2006/table">
            <a:tbl>
              <a:tblPr rtl="1" firstRow="1" bandRow="1">
                <a:tableStyleId>{5C22544A-7EE6-4342-B048-85BDC9FD1C3A}</a:tableStyleId>
              </a:tblPr>
              <a:tblGrid>
                <a:gridCol w="2513157"/>
                <a:gridCol w="2034598"/>
                <a:gridCol w="2034598"/>
                <a:gridCol w="2034598"/>
              </a:tblGrid>
              <a:tr h="1715922">
                <a:tc>
                  <a:txBody>
                    <a:bodyPr/>
                    <a:lstStyle/>
                    <a:p>
                      <a:pPr marL="0" marR="0" indent="0" algn="r" defTabSz="457200" rtl="1" eaLnBrk="1" fontAlgn="auto" latinLnBrk="0" hangingPunct="1">
                        <a:lnSpc>
                          <a:spcPct val="150000"/>
                        </a:lnSpc>
                        <a:spcBef>
                          <a:spcPts val="0"/>
                        </a:spcBef>
                        <a:spcAft>
                          <a:spcPts val="0"/>
                        </a:spcAft>
                        <a:buClrTx/>
                        <a:buSzTx/>
                        <a:buFontTx/>
                        <a:buNone/>
                        <a:tabLst/>
                        <a:defRPr/>
                      </a:pPr>
                      <a:r>
                        <a:rPr lang="fa-IR" sz="2000" b="1" dirty="0" smtClean="0">
                          <a:cs typeface="B Zar" panose="00000400000000000000" pitchFamily="2" charset="-78"/>
                        </a:rPr>
                        <a:t>افکار</a:t>
                      </a:r>
                      <a:r>
                        <a:rPr lang="fa-IR" sz="2000" b="1" baseline="0" dirty="0" smtClean="0">
                          <a:cs typeface="B Zar" panose="00000400000000000000" pitchFamily="2" charset="-78"/>
                        </a:rPr>
                        <a:t> دیگری</a:t>
                      </a:r>
                      <a:r>
                        <a:rPr lang="fa-IR" sz="2000" b="1" dirty="0" smtClean="0">
                          <a:cs typeface="B Zar" panose="00000400000000000000" pitchFamily="2" charset="-78"/>
                        </a:rPr>
                        <a:t> که بیشتر متوازن هستند</a:t>
                      </a:r>
                    </a:p>
                    <a:p>
                      <a:pPr rtl="1">
                        <a:lnSpc>
                          <a:spcPct val="150000"/>
                        </a:lnSpc>
                      </a:pPr>
                      <a:endParaRPr lang="fa-IR" sz="2000" b="1" dirty="0">
                        <a:cs typeface="B Zar" panose="00000400000000000000" pitchFamily="2" charset="-78"/>
                      </a:endParaRPr>
                    </a:p>
                  </a:txBody>
                  <a:tcPr/>
                </a:tc>
                <a:tc>
                  <a:txBody>
                    <a:bodyPr/>
                    <a:lstStyle/>
                    <a:p>
                      <a:pPr rtl="1">
                        <a:lnSpc>
                          <a:spcPct val="150000"/>
                        </a:lnSpc>
                      </a:pPr>
                      <a:r>
                        <a:rPr lang="fa-IR" sz="2000" b="1" dirty="0" smtClean="0">
                          <a:cs typeface="B Zar" panose="00000400000000000000" pitchFamily="2" charset="-78"/>
                        </a:rPr>
                        <a:t>فکری که در ذهن دارید</a:t>
                      </a:r>
                      <a:endParaRPr lang="fa-IR" sz="2000" b="1" dirty="0">
                        <a:cs typeface="B Zar" panose="00000400000000000000" pitchFamily="2" charset="-78"/>
                      </a:endParaRPr>
                    </a:p>
                  </a:txBody>
                  <a:tcPr/>
                </a:tc>
                <a:tc>
                  <a:txBody>
                    <a:bodyPr/>
                    <a:lstStyle/>
                    <a:p>
                      <a:pPr rtl="1">
                        <a:lnSpc>
                          <a:spcPct val="150000"/>
                        </a:lnSpc>
                      </a:pPr>
                      <a:r>
                        <a:rPr lang="fa-IR" sz="2000" b="1" dirty="0" smtClean="0">
                          <a:cs typeface="B Zar" panose="00000400000000000000" pitchFamily="2" charset="-78"/>
                        </a:rPr>
                        <a:t>حس یا عاطفه</a:t>
                      </a:r>
                      <a:endParaRPr lang="fa-IR" sz="2000" b="1" dirty="0">
                        <a:cs typeface="B Zar" panose="00000400000000000000" pitchFamily="2" charset="-78"/>
                      </a:endParaRPr>
                    </a:p>
                  </a:txBody>
                  <a:tcPr/>
                </a:tc>
                <a:tc>
                  <a:txBody>
                    <a:bodyPr/>
                    <a:lstStyle/>
                    <a:p>
                      <a:pPr rtl="1">
                        <a:lnSpc>
                          <a:spcPct val="150000"/>
                        </a:lnSpc>
                      </a:pPr>
                      <a:r>
                        <a:rPr lang="fa-IR" sz="2000" b="1" dirty="0" smtClean="0">
                          <a:cs typeface="B Zar" panose="00000400000000000000" pitchFamily="2" charset="-78"/>
                        </a:rPr>
                        <a:t>واقعه</a:t>
                      </a:r>
                      <a:endParaRPr lang="fa-IR" sz="2000" b="1" dirty="0">
                        <a:cs typeface="B Zar" panose="00000400000000000000" pitchFamily="2" charset="-78"/>
                      </a:endParaRPr>
                    </a:p>
                  </a:txBody>
                  <a:tcPr/>
                </a:tc>
              </a:tr>
              <a:tr h="4608678">
                <a:tc>
                  <a:txBody>
                    <a:bodyPr/>
                    <a:lstStyle/>
                    <a:p>
                      <a:pPr marL="0" marR="0" indent="0" algn="r" defTabSz="457200" rtl="1" eaLnBrk="1" fontAlgn="auto" latinLnBrk="0" hangingPunct="1">
                        <a:lnSpc>
                          <a:spcPct val="150000"/>
                        </a:lnSpc>
                        <a:spcBef>
                          <a:spcPts val="0"/>
                        </a:spcBef>
                        <a:spcAft>
                          <a:spcPts val="0"/>
                        </a:spcAft>
                        <a:buClrTx/>
                        <a:buSzTx/>
                        <a:buFontTx/>
                        <a:buNone/>
                        <a:tabLst/>
                        <a:defRPr/>
                      </a:pPr>
                      <a:r>
                        <a:rPr lang="fa-IR" sz="2000" b="1" dirty="0" smtClean="0">
                          <a:cs typeface="B Zar" panose="00000400000000000000" pitchFamily="2" charset="-78"/>
                        </a:rPr>
                        <a:t>او احتمالا ذهنش</a:t>
                      </a:r>
                      <a:r>
                        <a:rPr lang="fa-IR" sz="2000" b="1" baseline="0" dirty="0" smtClean="0">
                          <a:cs typeface="B Zar" panose="00000400000000000000" pitchFamily="2" charset="-78"/>
                        </a:rPr>
                        <a:t> مشغول چیز دیگری بوده است</a:t>
                      </a:r>
                    </a:p>
                    <a:p>
                      <a:pPr rtl="1">
                        <a:lnSpc>
                          <a:spcPct val="150000"/>
                        </a:lnSpc>
                      </a:pPr>
                      <a:r>
                        <a:rPr lang="fa-IR" sz="2000" b="1" baseline="0" dirty="0" smtClean="0">
                          <a:cs typeface="B Zar" panose="00000400000000000000" pitchFamily="2" charset="-78"/>
                        </a:rPr>
                        <a:t>-</a:t>
                      </a:r>
                    </a:p>
                    <a:p>
                      <a:pPr rtl="1">
                        <a:lnSpc>
                          <a:spcPct val="150000"/>
                        </a:lnSpc>
                      </a:pPr>
                      <a:r>
                        <a:rPr lang="fa-IR" sz="2000" b="1" baseline="0" dirty="0" smtClean="0">
                          <a:cs typeface="B Zar" panose="00000400000000000000" pitchFamily="2" charset="-78"/>
                        </a:rPr>
                        <a:t>من بیخودی به این نتیجه رسیدم که او واقعا از من خوشش نمی اید.</a:t>
                      </a:r>
                    </a:p>
                    <a:p>
                      <a:pPr rtl="1">
                        <a:lnSpc>
                          <a:spcPct val="150000"/>
                        </a:lnSpc>
                      </a:pPr>
                      <a:endParaRPr lang="fa-IR" sz="2000" b="1" dirty="0">
                        <a:cs typeface="B Zar" panose="00000400000000000000" pitchFamily="2" charset="-78"/>
                      </a:endParaRPr>
                    </a:p>
                  </a:txBody>
                  <a:tcPr/>
                </a:tc>
                <a:tc>
                  <a:txBody>
                    <a:bodyPr/>
                    <a:lstStyle/>
                    <a:p>
                      <a:pPr rtl="1">
                        <a:lnSpc>
                          <a:spcPct val="150000"/>
                        </a:lnSpc>
                      </a:pPr>
                      <a:r>
                        <a:rPr lang="fa-IR" sz="2000" b="1" dirty="0" smtClean="0">
                          <a:cs typeface="B Zar" panose="00000400000000000000" pitchFamily="2" charset="-78"/>
                        </a:rPr>
                        <a:t>او از من خوشش نمی اید.</a:t>
                      </a:r>
                    </a:p>
                    <a:p>
                      <a:pPr rtl="1">
                        <a:lnSpc>
                          <a:spcPct val="150000"/>
                        </a:lnSpc>
                      </a:pPr>
                      <a:endParaRPr lang="fa-IR" sz="2000" b="1" dirty="0" smtClean="0">
                        <a:cs typeface="B Zar" panose="00000400000000000000" pitchFamily="2" charset="-78"/>
                      </a:endParaRPr>
                    </a:p>
                    <a:p>
                      <a:pPr rtl="1">
                        <a:lnSpc>
                          <a:spcPct val="150000"/>
                        </a:lnSpc>
                      </a:pPr>
                      <a:endParaRPr lang="fa-IR" sz="2000" b="1" dirty="0" smtClean="0">
                        <a:cs typeface="B Zar" panose="00000400000000000000" pitchFamily="2" charset="-78"/>
                      </a:endParaRPr>
                    </a:p>
                    <a:p>
                      <a:pPr rtl="1">
                        <a:lnSpc>
                          <a:spcPct val="150000"/>
                        </a:lnSpc>
                      </a:pPr>
                      <a:r>
                        <a:rPr lang="fa-IR" sz="2000" b="1" dirty="0" smtClean="0">
                          <a:cs typeface="B Zar" panose="00000400000000000000" pitchFamily="2" charset="-78"/>
                        </a:rPr>
                        <a:t>هیچکس</a:t>
                      </a:r>
                      <a:r>
                        <a:rPr lang="fa-IR" sz="2000" b="1" baseline="0" dirty="0" smtClean="0">
                          <a:cs typeface="B Zar" panose="00000400000000000000" pitchFamily="2" charset="-78"/>
                        </a:rPr>
                        <a:t> از من خوشش نمی اید</a:t>
                      </a:r>
                      <a:endParaRPr lang="fa-IR" sz="2000" b="1" dirty="0">
                        <a:cs typeface="B Zar" panose="00000400000000000000" pitchFamily="2" charset="-78"/>
                      </a:endParaRPr>
                    </a:p>
                  </a:txBody>
                  <a:tcPr/>
                </a:tc>
                <a:tc>
                  <a:txBody>
                    <a:bodyPr/>
                    <a:lstStyle/>
                    <a:p>
                      <a:pPr rtl="1">
                        <a:lnSpc>
                          <a:spcPct val="150000"/>
                        </a:lnSpc>
                      </a:pPr>
                      <a:endParaRPr lang="fa-IR" sz="2000" b="1" dirty="0" smtClean="0">
                        <a:cs typeface="B Zar" panose="00000400000000000000" pitchFamily="2" charset="-78"/>
                      </a:endParaRPr>
                    </a:p>
                    <a:p>
                      <a:pPr marL="0" marR="0" indent="0" algn="r" defTabSz="457200" rtl="1" eaLnBrk="1" fontAlgn="auto" latinLnBrk="0" hangingPunct="1">
                        <a:lnSpc>
                          <a:spcPct val="150000"/>
                        </a:lnSpc>
                        <a:spcBef>
                          <a:spcPts val="0"/>
                        </a:spcBef>
                        <a:spcAft>
                          <a:spcPts val="0"/>
                        </a:spcAft>
                        <a:buClrTx/>
                        <a:buSzTx/>
                        <a:buFontTx/>
                        <a:buNone/>
                        <a:tabLst/>
                        <a:defRPr/>
                      </a:pPr>
                      <a:endParaRPr lang="fa-IR" sz="2000" b="1" dirty="0" smtClean="0">
                        <a:cs typeface="B Zar" panose="00000400000000000000" pitchFamily="2" charset="-78"/>
                      </a:endParaRPr>
                    </a:p>
                    <a:p>
                      <a:pPr marL="0" marR="0" indent="0" algn="r" defTabSz="457200" rtl="1" eaLnBrk="1" fontAlgn="auto" latinLnBrk="0" hangingPunct="1">
                        <a:lnSpc>
                          <a:spcPct val="150000"/>
                        </a:lnSpc>
                        <a:spcBef>
                          <a:spcPts val="0"/>
                        </a:spcBef>
                        <a:spcAft>
                          <a:spcPts val="0"/>
                        </a:spcAft>
                        <a:buClrTx/>
                        <a:buSzTx/>
                        <a:buFontTx/>
                        <a:buNone/>
                        <a:tabLst/>
                        <a:defRPr/>
                      </a:pPr>
                      <a:r>
                        <a:rPr lang="fa-IR" sz="2000" b="1" dirty="0" smtClean="0">
                          <a:cs typeface="B Zar" panose="00000400000000000000" pitchFamily="2" charset="-78"/>
                        </a:rPr>
                        <a:t>روحیه پایین و افسرده</a:t>
                      </a:r>
                    </a:p>
                    <a:p>
                      <a:pPr rtl="1">
                        <a:lnSpc>
                          <a:spcPct val="150000"/>
                        </a:lnSpc>
                      </a:pPr>
                      <a:endParaRPr lang="fa-IR" sz="2000" b="1" dirty="0" smtClean="0">
                        <a:cs typeface="B Zar" panose="00000400000000000000" pitchFamily="2" charset="-78"/>
                      </a:endParaRPr>
                    </a:p>
                    <a:p>
                      <a:pPr rtl="1">
                        <a:lnSpc>
                          <a:spcPct val="150000"/>
                        </a:lnSpc>
                      </a:pPr>
                      <a:endParaRPr lang="fa-IR" sz="2000" b="1" dirty="0" smtClean="0">
                        <a:cs typeface="B Zar" panose="00000400000000000000" pitchFamily="2" charset="-78"/>
                      </a:endParaRPr>
                    </a:p>
                  </a:txBody>
                  <a:tcPr/>
                </a:tc>
                <a:tc>
                  <a:txBody>
                    <a:bodyPr/>
                    <a:lstStyle/>
                    <a:p>
                      <a:pPr rtl="1">
                        <a:lnSpc>
                          <a:spcPct val="150000"/>
                        </a:lnSpc>
                      </a:pPr>
                      <a:endParaRPr lang="fa-IR" sz="2000" b="1" dirty="0" smtClean="0">
                        <a:cs typeface="B Zar" panose="00000400000000000000" pitchFamily="2" charset="-78"/>
                      </a:endParaRPr>
                    </a:p>
                    <a:p>
                      <a:pPr rtl="1">
                        <a:lnSpc>
                          <a:spcPct val="150000"/>
                        </a:lnSpc>
                      </a:pPr>
                      <a:endParaRPr lang="fa-IR" sz="2000" b="1" dirty="0" smtClean="0">
                        <a:cs typeface="B Zar" panose="00000400000000000000" pitchFamily="2" charset="-78"/>
                      </a:endParaRPr>
                    </a:p>
                    <a:p>
                      <a:pPr rtl="1">
                        <a:lnSpc>
                          <a:spcPct val="150000"/>
                        </a:lnSpc>
                      </a:pPr>
                      <a:r>
                        <a:rPr lang="fa-IR" sz="2000" b="1" dirty="0" smtClean="0">
                          <a:cs typeface="B Zar" panose="00000400000000000000" pitchFamily="2" charset="-78"/>
                        </a:rPr>
                        <a:t>مادری در کلینیک به من بی توجهی کرد</a:t>
                      </a:r>
                      <a:endParaRPr lang="fa-IR" sz="2000" b="1" dirty="0">
                        <a:cs typeface="B Zar" panose="00000400000000000000" pitchFamily="2" charset="-78"/>
                      </a:endParaRPr>
                    </a:p>
                  </a:txBody>
                  <a:tcPr/>
                </a:tc>
              </a:tr>
            </a:tbl>
          </a:graphicData>
        </a:graphic>
      </p:graphicFrame>
    </p:spTree>
    <p:extLst>
      <p:ext uri="{BB962C8B-B14F-4D97-AF65-F5344CB8AC3E}">
        <p14:creationId xmlns:p14="http://schemas.microsoft.com/office/powerpoint/2010/main" val="3657578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913" y="624110"/>
            <a:ext cx="9757699" cy="849848"/>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smtClean="0">
                <a:solidFill>
                  <a:srgbClr val="002060"/>
                </a:solidFill>
                <a:cs typeface="B Zar" panose="00000400000000000000" pitchFamily="2" charset="-78"/>
              </a:rPr>
              <a:t>درمان افسردگی بعد از زایمان</a:t>
            </a:r>
            <a:endParaRPr lang="fa-IR" sz="4400" b="1" dirty="0">
              <a:solidFill>
                <a:srgbClr val="002060"/>
              </a:solidFill>
              <a:cs typeface="B Zar" panose="00000400000000000000" pitchFamily="2" charset="-78"/>
            </a:endParaRPr>
          </a:p>
        </p:txBody>
      </p:sp>
      <p:sp>
        <p:nvSpPr>
          <p:cNvPr id="3" name="Content Placeholder 2"/>
          <p:cNvSpPr>
            <a:spLocks noGrp="1"/>
          </p:cNvSpPr>
          <p:nvPr>
            <p:ph idx="1"/>
          </p:nvPr>
        </p:nvSpPr>
        <p:spPr>
          <a:xfrm>
            <a:off x="1705970" y="1610437"/>
            <a:ext cx="9798642" cy="5138094"/>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150000"/>
              </a:lnSpc>
            </a:pPr>
            <a:r>
              <a:rPr lang="fa-IR" sz="2400" b="1" dirty="0" smtClean="0">
                <a:cs typeface="B Zar" panose="00000400000000000000" pitchFamily="2" charset="-78"/>
              </a:rPr>
              <a:t>درمان </a:t>
            </a:r>
            <a:r>
              <a:rPr lang="fa-IR" sz="2400" b="1" dirty="0">
                <a:cs typeface="B Zar" panose="00000400000000000000" pitchFamily="2" charset="-78"/>
              </a:rPr>
              <a:t>افسردگی بعداز زایمان ترکیبی روان‌درمانی حمایت اجتماعی و دارودرمانی می‌باشد که بسته به‌شدت و علل می‌تواند متغیر باشد درمان دارویی در صورتی که مادر خواهان شیردهی باشد با آن تداخل خواهد داشت و مداخلات روان‌درمانی ارجح به‌نظر می‌رسد و به دو صورت قابل‌بررسی </a:t>
            </a:r>
            <a:r>
              <a:rPr lang="fa-IR" sz="2400" b="1" dirty="0" smtClean="0">
                <a:cs typeface="B Zar" panose="00000400000000000000" pitchFamily="2" charset="-78"/>
              </a:rPr>
              <a:t>است</a:t>
            </a:r>
          </a:p>
          <a:p>
            <a:pPr>
              <a:lnSpc>
                <a:spcPct val="150000"/>
              </a:lnSpc>
            </a:pPr>
            <a:r>
              <a:rPr lang="fa-IR" sz="2400" b="1" dirty="0" smtClean="0">
                <a:cs typeface="B Zar" panose="00000400000000000000" pitchFamily="2" charset="-78"/>
              </a:rPr>
              <a:t> </a:t>
            </a:r>
            <a:r>
              <a:rPr lang="fa-IR" sz="2400" b="1" dirty="0">
                <a:solidFill>
                  <a:srgbClr val="FF0000"/>
                </a:solidFill>
                <a:cs typeface="B Zar" panose="00000400000000000000" pitchFamily="2" charset="-78"/>
              </a:rPr>
              <a:t>الف مداخلات پیشگیری‌کننده </a:t>
            </a:r>
            <a:endParaRPr lang="fa-IR" sz="2400" b="1" dirty="0" smtClean="0">
              <a:solidFill>
                <a:srgbClr val="FF0000"/>
              </a:solidFill>
              <a:cs typeface="B Zar" panose="00000400000000000000" pitchFamily="2" charset="-78"/>
            </a:endParaRPr>
          </a:p>
          <a:p>
            <a:pPr>
              <a:lnSpc>
                <a:spcPct val="150000"/>
              </a:lnSpc>
            </a:pPr>
            <a:r>
              <a:rPr lang="fa-IR" sz="2400" b="1" dirty="0" smtClean="0">
                <a:solidFill>
                  <a:srgbClr val="FF0000"/>
                </a:solidFill>
                <a:cs typeface="B Zar" panose="00000400000000000000" pitchFamily="2" charset="-78"/>
              </a:rPr>
              <a:t>ب </a:t>
            </a:r>
            <a:r>
              <a:rPr lang="fa-IR" sz="2400" b="1" dirty="0">
                <a:solidFill>
                  <a:srgbClr val="FF0000"/>
                </a:solidFill>
                <a:cs typeface="B Zar" panose="00000400000000000000" pitchFamily="2" charset="-78"/>
              </a:rPr>
              <a:t>درمان در مرحله </a:t>
            </a:r>
            <a:r>
              <a:rPr lang="fa-IR" sz="2400" b="1" dirty="0" smtClean="0">
                <a:solidFill>
                  <a:srgbClr val="FF0000"/>
                </a:solidFill>
                <a:cs typeface="B Zar" panose="00000400000000000000" pitchFamily="2" charset="-78"/>
              </a:rPr>
              <a:t>حاد</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که اولی در حین بارداری و قبل‌از وقوع و در جمعیت عمومی و دومی پس‌از بروز علایم انجام </a:t>
            </a:r>
            <a:r>
              <a:rPr lang="fa-IR" sz="2400" b="1" dirty="0" smtClean="0">
                <a:cs typeface="B Zar" panose="00000400000000000000" pitchFamily="2" charset="-78"/>
              </a:rPr>
              <a:t>می‌شود. </a:t>
            </a:r>
            <a:endParaRPr lang="fa-IR" sz="2400" b="1" dirty="0">
              <a:cs typeface="B Zar" panose="00000400000000000000" pitchFamily="2" charset="-78"/>
            </a:endParaRPr>
          </a:p>
        </p:txBody>
      </p:sp>
    </p:spTree>
    <p:extLst>
      <p:ext uri="{BB962C8B-B14F-4D97-AF65-F5344CB8AC3E}">
        <p14:creationId xmlns:p14="http://schemas.microsoft.com/office/powerpoint/2010/main" val="35044408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4871" y="1364776"/>
            <a:ext cx="10515600" cy="4863702"/>
          </a:xfrm>
        </p:spPr>
        <p:style>
          <a:lnRef idx="1">
            <a:schemeClr val="accent5"/>
          </a:lnRef>
          <a:fillRef idx="2">
            <a:schemeClr val="accent5"/>
          </a:fillRef>
          <a:effectRef idx="1">
            <a:schemeClr val="accent5"/>
          </a:effectRef>
          <a:fontRef idx="minor">
            <a:schemeClr val="dk1"/>
          </a:fontRef>
        </p:style>
        <p:txBody>
          <a:bodyPr>
            <a:normAutofit/>
          </a:bodyPr>
          <a:lstStyle/>
          <a:p>
            <a:pPr>
              <a:lnSpc>
                <a:spcPct val="150000"/>
              </a:lnSpc>
            </a:pPr>
            <a:r>
              <a:rPr lang="fa-IR" sz="2400" b="1" dirty="0">
                <a:cs typeface="B Zar" panose="00000400000000000000" pitchFamily="2" charset="-78"/>
              </a:rPr>
              <a:t>روش‌های پیشگیری همان آموزش‌های روان‌درمانی بعد از حادثه است که در ترکیب با برنامه‌های مراقبت پره ناتالی به‌صورت جلسات اضافی یا ضمن همان جلسات آموزش داده می‌شود و سبب پاک‌سازی ذهن از طریق یادآوری خاطرات صدمات </a:t>
            </a:r>
            <a:r>
              <a:rPr lang="fa-IR" sz="2400" b="1" dirty="0" smtClean="0">
                <a:cs typeface="B Zar" panose="00000400000000000000" pitchFamily="2" charset="-78"/>
              </a:rPr>
              <a:t>می‌شود</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روان‌درمانی می‌تواند به‌صورت فردی گروهی شناخت درمانی یا روان‌درمانی اجتماعی انجام </a:t>
            </a:r>
            <a:r>
              <a:rPr lang="fa-IR" sz="2400" b="1" dirty="0" smtClean="0">
                <a:cs typeface="B Zar" panose="00000400000000000000" pitchFamily="2" charset="-78"/>
              </a:rPr>
              <a:t>گیرد.</a:t>
            </a:r>
          </a:p>
          <a:p>
            <a:pPr>
              <a:lnSpc>
                <a:spcPct val="150000"/>
              </a:lnSpc>
            </a:pPr>
            <a:r>
              <a:rPr lang="fa-IR" sz="2400" b="1" dirty="0">
                <a:cs typeface="B Zar" panose="00000400000000000000" pitchFamily="2" charset="-78"/>
              </a:rPr>
              <a:t>علاوه‌براین استفاده از مراقبین بهداشتی در منزل یا از طریق تلفن می‌توانند مفید </a:t>
            </a:r>
            <a:r>
              <a:rPr lang="fa-IR" sz="2400" b="1" dirty="0" smtClean="0">
                <a:cs typeface="B Zar" panose="00000400000000000000" pitchFamily="2" charset="-78"/>
              </a:rPr>
              <a:t>باشند.</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خانواده درمانی و زوج‌درمانی در مواردی که افسردگی زندگی خانوادگی فرد را در معرض خطر قرار می‌دهد یا زمانی‌که زندگی بیمار در معرض نابودی است قابل‌استفاده </a:t>
            </a:r>
            <a:r>
              <a:rPr lang="fa-IR" sz="2400" b="1" dirty="0" smtClean="0">
                <a:cs typeface="B Zar" panose="00000400000000000000" pitchFamily="2" charset="-78"/>
              </a:rPr>
              <a:t>است.</a:t>
            </a:r>
            <a:endParaRPr lang="fa-IR" sz="2400" b="1" dirty="0">
              <a:cs typeface="B Zar" panose="00000400000000000000" pitchFamily="2" charset="-78"/>
            </a:endParaRPr>
          </a:p>
        </p:txBody>
      </p:sp>
    </p:spTree>
    <p:extLst>
      <p:ext uri="{BB962C8B-B14F-4D97-AF65-F5344CB8AC3E}">
        <p14:creationId xmlns:p14="http://schemas.microsoft.com/office/powerpoint/2010/main" val="42232509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9113" y="1364776"/>
            <a:ext cx="10515600" cy="4741354"/>
          </a:xfrm>
        </p:spPr>
        <p:txBody>
          <a:bodyPr>
            <a:noAutofit/>
          </a:bodyPr>
          <a:lstStyle/>
          <a:p>
            <a:pPr>
              <a:lnSpc>
                <a:spcPct val="150000"/>
              </a:lnSpc>
            </a:pPr>
            <a:r>
              <a:rPr lang="fa-IR" sz="2800" b="1" dirty="0">
                <a:cs typeface="B Zar" panose="00000400000000000000" pitchFamily="2" charset="-78"/>
              </a:rPr>
              <a:t>به هر جهت منظور از مداخلات پیشگیری پیشگیری اولیه روانی است که شامل طرح برنامه‌هایی است که با تاثیر بر عوامل بوجودآورنده بیماری‌های روانی از بروز این عوارض در تمام گروه‌های آسیب‌پذیر جلوگیری می‌کند این برنامه‌ها در مورد زنان باردار شامل </a:t>
            </a:r>
            <a:endParaRPr lang="fa-IR" sz="2800" b="1" dirty="0" smtClean="0">
              <a:cs typeface="B Zar" panose="00000400000000000000" pitchFamily="2" charset="-78"/>
            </a:endParaRPr>
          </a:p>
          <a:p>
            <a:pPr>
              <a:lnSpc>
                <a:spcPct val="150000"/>
              </a:lnSpc>
            </a:pPr>
            <a:r>
              <a:rPr lang="fa-IR" sz="2800" b="1" dirty="0" smtClean="0">
                <a:solidFill>
                  <a:srgbClr val="C00000"/>
                </a:solidFill>
                <a:cs typeface="B Zar" panose="00000400000000000000" pitchFamily="2" charset="-78"/>
              </a:rPr>
              <a:t>آموزش </a:t>
            </a:r>
            <a:r>
              <a:rPr lang="fa-IR" sz="2800" b="1" dirty="0">
                <a:solidFill>
                  <a:srgbClr val="C00000"/>
                </a:solidFill>
                <a:cs typeface="B Zar" panose="00000400000000000000" pitchFamily="2" charset="-78"/>
              </a:rPr>
              <a:t>در زمینه حمایت گروهی وقایع زایمان و مسائل و مشکلات مربوط روابط زناشویی </a:t>
            </a:r>
            <a:endParaRPr lang="fa-IR" sz="2800" b="1" dirty="0" smtClean="0">
              <a:solidFill>
                <a:srgbClr val="C00000"/>
              </a:solidFill>
              <a:cs typeface="B Zar" panose="00000400000000000000" pitchFamily="2" charset="-78"/>
            </a:endParaRPr>
          </a:p>
          <a:p>
            <a:pPr>
              <a:lnSpc>
                <a:spcPct val="150000"/>
              </a:lnSpc>
            </a:pPr>
            <a:r>
              <a:rPr lang="fa-IR" sz="2800" b="1" dirty="0" smtClean="0">
                <a:solidFill>
                  <a:srgbClr val="C00000"/>
                </a:solidFill>
                <a:cs typeface="B Zar" panose="00000400000000000000" pitchFamily="2" charset="-78"/>
              </a:rPr>
              <a:t>نحوه </a:t>
            </a:r>
            <a:r>
              <a:rPr lang="fa-IR" sz="2800" b="1" dirty="0">
                <a:solidFill>
                  <a:srgbClr val="C00000"/>
                </a:solidFill>
                <a:cs typeface="B Zar" panose="00000400000000000000" pitchFamily="2" charset="-78"/>
              </a:rPr>
              <a:t>مراقبت از خود و تغذیه مناسب و ورزش تن آرامی است </a:t>
            </a:r>
            <a:endParaRPr lang="fa-IR" sz="2800" b="1" dirty="0" smtClean="0">
              <a:solidFill>
                <a:srgbClr val="C00000"/>
              </a:solidFill>
              <a:cs typeface="B Zar" panose="00000400000000000000" pitchFamily="2" charset="-78"/>
            </a:endParaRPr>
          </a:p>
          <a:p>
            <a:endParaRPr lang="fa-IR" sz="2800" b="1" dirty="0">
              <a:cs typeface="B Zar" panose="00000400000000000000" pitchFamily="2" charset="-78"/>
            </a:endParaRPr>
          </a:p>
        </p:txBody>
      </p:sp>
    </p:spTree>
    <p:extLst>
      <p:ext uri="{BB962C8B-B14F-4D97-AF65-F5344CB8AC3E}">
        <p14:creationId xmlns:p14="http://schemas.microsoft.com/office/powerpoint/2010/main" val="968324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1158" y="1671078"/>
            <a:ext cx="10515600" cy="4351338"/>
          </a:xfrm>
        </p:spPr>
        <p:style>
          <a:lnRef idx="1">
            <a:schemeClr val="accent2"/>
          </a:lnRef>
          <a:fillRef idx="3">
            <a:schemeClr val="accent2"/>
          </a:fillRef>
          <a:effectRef idx="2">
            <a:schemeClr val="accent2"/>
          </a:effectRef>
          <a:fontRef idx="minor">
            <a:schemeClr val="lt1"/>
          </a:fontRef>
        </p:style>
        <p:txBody>
          <a:bodyPr>
            <a:normAutofit/>
          </a:bodyPr>
          <a:lstStyle/>
          <a:p>
            <a:pPr>
              <a:lnSpc>
                <a:spcPct val="150000"/>
              </a:lnSpc>
            </a:pPr>
            <a:r>
              <a:rPr lang="fa-IR" sz="3200" b="1" dirty="0">
                <a:solidFill>
                  <a:schemeClr val="tx1"/>
                </a:solidFill>
                <a:cs typeface="B Zar" panose="00000400000000000000" pitchFamily="2" charset="-78"/>
              </a:rPr>
              <a:t> حاملگی زایمان و سازگاری با یک نوزاد را شاید بتوان حساس‌ترین مرحله رشد و زندگی یک زن </a:t>
            </a:r>
            <a:r>
              <a:rPr lang="fa-IR" sz="3200" b="1" dirty="0" smtClean="0">
                <a:solidFill>
                  <a:schemeClr val="tx1"/>
                </a:solidFill>
                <a:cs typeface="B Zar" panose="00000400000000000000" pitchFamily="2" charset="-78"/>
              </a:rPr>
              <a:t>دانست.</a:t>
            </a:r>
          </a:p>
          <a:p>
            <a:pPr>
              <a:lnSpc>
                <a:spcPct val="150000"/>
              </a:lnSpc>
            </a:pPr>
            <a:r>
              <a:rPr lang="fa-IR" sz="3200" b="1" dirty="0" smtClean="0">
                <a:solidFill>
                  <a:schemeClr val="tx1"/>
                </a:solidFill>
                <a:cs typeface="B Zar" panose="00000400000000000000" pitchFamily="2" charset="-78"/>
              </a:rPr>
              <a:t>افسردگی </a:t>
            </a:r>
            <a:r>
              <a:rPr lang="fa-IR" sz="3200" b="1" dirty="0">
                <a:solidFill>
                  <a:schemeClr val="tx1"/>
                </a:solidFill>
                <a:cs typeface="B Zar" panose="00000400000000000000" pitchFamily="2" charset="-78"/>
              </a:rPr>
              <a:t>پس‌از زایمان یکی از شایع‌ترین و جدی‌ترین اختلالات </a:t>
            </a:r>
            <a:r>
              <a:rPr lang="fa-IR" sz="3200" b="1" dirty="0" smtClean="0">
                <a:solidFill>
                  <a:schemeClr val="tx1"/>
                </a:solidFill>
                <a:cs typeface="B Zar" panose="00000400000000000000" pitchFamily="2" charset="-78"/>
              </a:rPr>
              <a:t>روان‌پزشکی </a:t>
            </a:r>
            <a:r>
              <a:rPr lang="fa-IR" sz="3200" b="1" dirty="0">
                <a:solidFill>
                  <a:schemeClr val="tx1"/>
                </a:solidFill>
                <a:cs typeface="B Zar" panose="00000400000000000000" pitchFamily="2" charset="-78"/>
              </a:rPr>
              <a:t>است که </a:t>
            </a:r>
            <a:r>
              <a:rPr lang="fa-IR" sz="3200" b="1" dirty="0" smtClean="0">
                <a:solidFill>
                  <a:schemeClr val="tx1"/>
                </a:solidFill>
                <a:cs typeface="B Zar" panose="00000400000000000000" pitchFamily="2" charset="-78"/>
              </a:rPr>
              <a:t>ممکن </a:t>
            </a:r>
            <a:r>
              <a:rPr lang="fa-IR" sz="3200" b="1" dirty="0">
                <a:solidFill>
                  <a:schemeClr val="tx1"/>
                </a:solidFill>
                <a:cs typeface="B Zar" panose="00000400000000000000" pitchFamily="2" charset="-78"/>
              </a:rPr>
              <a:t>است در این دوره برای مادر رخ دهد </a:t>
            </a:r>
            <a:r>
              <a:rPr lang="fa-IR" sz="3200" b="1" dirty="0" smtClean="0">
                <a:solidFill>
                  <a:schemeClr val="tx1"/>
                </a:solidFill>
                <a:cs typeface="B Zar" panose="00000400000000000000" pitchFamily="2" charset="-78"/>
              </a:rPr>
              <a:t>.</a:t>
            </a:r>
          </a:p>
        </p:txBody>
      </p:sp>
    </p:spTree>
    <p:extLst>
      <p:ext uri="{BB962C8B-B14F-4D97-AF65-F5344CB8AC3E}">
        <p14:creationId xmlns:p14="http://schemas.microsoft.com/office/powerpoint/2010/main" val="20776684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507" y="281964"/>
            <a:ext cx="8911687" cy="973630"/>
          </a:xfrm>
        </p:spPr>
        <p:txBody>
          <a:bodyPr>
            <a:noAutofit/>
          </a:bodyPr>
          <a:lstStyle/>
          <a:p>
            <a:pPr algn="ctr">
              <a:lnSpc>
                <a:spcPct val="150000"/>
              </a:lnSpc>
            </a:pPr>
            <a:r>
              <a:rPr lang="fa-IR" sz="4400" b="1" dirty="0" smtClean="0">
                <a:solidFill>
                  <a:srgbClr val="002060"/>
                </a:solidFill>
                <a:cs typeface="B Nazanin" panose="00000400000000000000" pitchFamily="2" charset="-78"/>
              </a:rPr>
              <a:t>درمانهای تخصصی</a:t>
            </a:r>
            <a:r>
              <a:rPr lang="fa-IR" sz="4400" dirty="0" smtClean="0">
                <a:solidFill>
                  <a:srgbClr val="002060"/>
                </a:solidFill>
                <a:cs typeface="B Nazanin" panose="00000400000000000000" pitchFamily="2" charset="-78"/>
              </a:rPr>
              <a:t>:</a:t>
            </a:r>
            <a:r>
              <a:rPr lang="fa-IR" sz="4400" b="1" dirty="0" smtClean="0">
                <a:solidFill>
                  <a:srgbClr val="002060"/>
                </a:solidFill>
                <a:cs typeface="B Nazanin" panose="00000400000000000000" pitchFamily="2" charset="-78"/>
              </a:rPr>
              <a:t>دارو درمانی</a:t>
            </a:r>
            <a:endParaRPr lang="fa-IR" sz="4400" b="1" dirty="0">
              <a:solidFill>
                <a:srgbClr val="002060"/>
              </a:solidFill>
              <a:cs typeface="B Nazanin" panose="00000400000000000000" pitchFamily="2" charset="-78"/>
            </a:endParaRPr>
          </a:p>
        </p:txBody>
      </p:sp>
      <p:sp>
        <p:nvSpPr>
          <p:cNvPr id="3" name="Content Placeholder 2"/>
          <p:cNvSpPr>
            <a:spLocks noGrp="1"/>
          </p:cNvSpPr>
          <p:nvPr>
            <p:ph idx="1"/>
          </p:nvPr>
        </p:nvSpPr>
        <p:spPr>
          <a:xfrm>
            <a:off x="1828800" y="1774209"/>
            <a:ext cx="9607573" cy="5078315"/>
          </a:xfrm>
        </p:spPr>
        <p:txBody>
          <a:bodyPr>
            <a:normAutofit/>
          </a:bodyPr>
          <a:lstStyle/>
          <a:p>
            <a:pPr>
              <a:lnSpc>
                <a:spcPct val="150000"/>
              </a:lnSpc>
            </a:pPr>
            <a:r>
              <a:rPr lang="fa-IR" sz="2400" b="1" dirty="0">
                <a:cs typeface="B Nazanin" panose="00000400000000000000" pitchFamily="2" charset="-78"/>
              </a:rPr>
              <a:t>داروهاي ضدافسردگي </a:t>
            </a:r>
            <a:br>
              <a:rPr lang="fa-IR" sz="2400" b="1" dirty="0">
                <a:cs typeface="B Nazanin" panose="00000400000000000000" pitchFamily="2" charset="-78"/>
              </a:rPr>
            </a:br>
            <a:endParaRPr lang="fa-IR" sz="2400" b="1" dirty="0">
              <a:cs typeface="B Nazanin" panose="00000400000000000000" pitchFamily="2" charset="-78"/>
            </a:endParaRPr>
          </a:p>
          <a:p>
            <a:pPr>
              <a:lnSpc>
                <a:spcPct val="150000"/>
              </a:lnSpc>
            </a:pPr>
            <a:r>
              <a:rPr lang="fa-IR" sz="2400" b="1" dirty="0">
                <a:cs typeface="B Nazanin" panose="00000400000000000000" pitchFamily="2" charset="-78"/>
              </a:rPr>
              <a:t>بنزوديازپين‌‌ها</a:t>
            </a:r>
            <a:r>
              <a:rPr lang="fa-IR" sz="2400" dirty="0">
                <a:cs typeface="B Nazanin" panose="00000400000000000000" pitchFamily="2" charset="-78"/>
              </a:rPr>
              <a:t> درمان کمکي موثري براي رفع اضطراب و بي‌قراري بيماران در افسردگي پس از زايمان هستند، اما در اين گروه از بيماران براي درمان علايم اصلي اختلال، ضدافسردگي‌‌ها بهترين انتخاب هستند. </a:t>
            </a:r>
            <a:r>
              <a:rPr lang="fa-IR" dirty="0"/>
              <a:t/>
            </a:r>
            <a:br>
              <a:rPr lang="fa-IR" dirty="0"/>
            </a:b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5734" y="4495800"/>
            <a:ext cx="3554570" cy="2356724"/>
          </a:xfrm>
          <a:prstGeom prst="rect">
            <a:avLst/>
          </a:prstGeom>
        </p:spPr>
      </p:pic>
    </p:spTree>
    <p:extLst>
      <p:ext uri="{BB962C8B-B14F-4D97-AF65-F5344CB8AC3E}">
        <p14:creationId xmlns:p14="http://schemas.microsoft.com/office/powerpoint/2010/main" val="2066583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algn="ctr"/>
            <a:r>
              <a:rPr lang="fa-IR" b="1" dirty="0">
                <a:solidFill>
                  <a:srgbClr val="C00000"/>
                </a:solidFill>
                <a:cs typeface="B Zar" panose="00000400000000000000" pitchFamily="2" charset="-78"/>
              </a:rPr>
              <a:t>درمانهای </a:t>
            </a:r>
            <a:r>
              <a:rPr lang="fa-IR" b="1" dirty="0" smtClean="0">
                <a:solidFill>
                  <a:srgbClr val="C00000"/>
                </a:solidFill>
                <a:cs typeface="B Zar" panose="00000400000000000000" pitchFamily="2" charset="-78"/>
              </a:rPr>
              <a:t>تخصصی:دارو </a:t>
            </a:r>
            <a:r>
              <a:rPr lang="fa-IR" b="1" dirty="0">
                <a:solidFill>
                  <a:srgbClr val="C00000"/>
                </a:solidFill>
                <a:cs typeface="B Zar" panose="00000400000000000000" pitchFamily="2" charset="-78"/>
              </a:rPr>
              <a:t>درمانی</a:t>
            </a: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nSpc>
                <a:spcPct val="150000"/>
              </a:lnSpc>
            </a:pPr>
            <a:r>
              <a:rPr lang="fa-IR" sz="2400" b="1" dirty="0">
                <a:cs typeface="B Zar" panose="00000400000000000000" pitchFamily="2" charset="-78"/>
              </a:rPr>
              <a:t>مطالعات زيادي اثربخشي ضدافسردگي‌‌ها را در درمان افسردگي اساسي به اثبات رسانده‌اند، اما هيچ يافته‌اي به نفع اثربخشي آنان در درمان افسردگي پس از زايمان - به طور خاص- وجود ندارد.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به </a:t>
            </a:r>
            <a:r>
              <a:rPr lang="fa-IR" sz="2400" b="1" dirty="0">
                <a:cs typeface="B Zar" panose="00000400000000000000" pitchFamily="2" charset="-78"/>
              </a:rPr>
              <a:t>هرحال بر اساس نتايج کلي موجود در مورد استفاده از اين گروه داروها در بيماران افسرده، داروهاي ضدافسردگي براي درمان افسردگي پس از زايمان نيز تجويز مي‌شوند. </a:t>
            </a:r>
          </a:p>
          <a:p>
            <a:endParaRPr lang="fa-IR" sz="2400" b="1" dirty="0">
              <a:cs typeface="B Zar" panose="00000400000000000000" pitchFamily="2" charset="-78"/>
            </a:endParaRPr>
          </a:p>
        </p:txBody>
      </p:sp>
    </p:spTree>
    <p:extLst>
      <p:ext uri="{BB962C8B-B14F-4D97-AF65-F5344CB8AC3E}">
        <p14:creationId xmlns:p14="http://schemas.microsoft.com/office/powerpoint/2010/main" val="35268180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fa-IR" sz="4400" b="1" dirty="0">
                <a:solidFill>
                  <a:srgbClr val="002060"/>
                </a:solidFill>
                <a:cs typeface="B Zar" panose="00000400000000000000" pitchFamily="2" charset="-78"/>
              </a:rPr>
              <a:t>دارو درمانی</a:t>
            </a:r>
            <a:endParaRPr lang="fa-IR" sz="4400" b="1" dirty="0">
              <a:cs typeface="B Zar" panose="00000400000000000000" pitchFamily="2" charset="-78"/>
            </a:endParaRPr>
          </a:p>
        </p:txBody>
      </p:sp>
      <p:sp>
        <p:nvSpPr>
          <p:cNvPr id="3" name="Content Placeholder 2"/>
          <p:cNvSpPr>
            <a:spLocks noGrp="1"/>
          </p:cNvSpPr>
          <p:nvPr>
            <p:ph idx="1"/>
          </p:nvPr>
        </p:nvSpPr>
        <p:spPr>
          <a:xfrm>
            <a:off x="2683077" y="1805188"/>
            <a:ext cx="8794690" cy="4666446"/>
          </a:xfrm>
        </p:spPr>
        <p:style>
          <a:lnRef idx="1">
            <a:schemeClr val="accent5"/>
          </a:lnRef>
          <a:fillRef idx="2">
            <a:schemeClr val="accent5"/>
          </a:fillRef>
          <a:effectRef idx="1">
            <a:schemeClr val="accent5"/>
          </a:effectRef>
          <a:fontRef idx="minor">
            <a:schemeClr val="dk1"/>
          </a:fontRef>
        </p:style>
        <p:txBody>
          <a:bodyPr>
            <a:noAutofit/>
          </a:bodyPr>
          <a:lstStyle/>
          <a:p>
            <a:pPr>
              <a:lnSpc>
                <a:spcPct val="150000"/>
              </a:lnSpc>
            </a:pPr>
            <a:endParaRPr lang="fa-IR" sz="2800" b="1" dirty="0" smtClean="0">
              <a:cs typeface="B Zar" panose="00000400000000000000" pitchFamily="2" charset="-78"/>
            </a:endParaRPr>
          </a:p>
          <a:p>
            <a:pPr>
              <a:lnSpc>
                <a:spcPct val="150000"/>
              </a:lnSpc>
            </a:pPr>
            <a:r>
              <a:rPr lang="fa-IR" sz="2800" b="1" dirty="0">
                <a:cs typeface="B Zar" panose="00000400000000000000" pitchFamily="2" charset="-78"/>
              </a:rPr>
              <a:t>در ميان داروهاي ضدافسردگي، به دليل اثربخشي به اثبات رسيده، شيوع کمتر عوارض، ايمني دارو ، بالا بودن دوز مسموميت و نياز به مصرف يک‌بار در روز، مهارکنندگان اختصاصي بازجذب سروتونين، اين گروه داروهاي ضدافسردگي به عنوان خط اول درمان افسردگي پس از زايمان شناخته شده‌اند</a:t>
            </a:r>
            <a:r>
              <a:rPr lang="fa-IR" sz="2800" b="1" dirty="0" smtClean="0">
                <a:cs typeface="B Zar" panose="00000400000000000000" pitchFamily="2" charset="-78"/>
              </a:rPr>
              <a:t>.</a:t>
            </a:r>
            <a:r>
              <a:rPr lang="fa-IR" sz="2800" b="1" dirty="0">
                <a:cs typeface="B Zar" panose="00000400000000000000" pitchFamily="2" charset="-78"/>
              </a:rPr>
              <a:t/>
            </a:r>
            <a:br>
              <a:rPr lang="fa-IR" sz="2800" b="1" dirty="0">
                <a:cs typeface="B Zar" panose="00000400000000000000" pitchFamily="2" charset="-78"/>
              </a:rPr>
            </a:br>
            <a:endParaRPr lang="fa-IR" sz="2800" b="1" dirty="0">
              <a:cs typeface="B Zar" panose="00000400000000000000" pitchFamily="2" charset="-78"/>
            </a:endParaRPr>
          </a:p>
          <a:p>
            <a:pPr>
              <a:lnSpc>
                <a:spcPct val="150000"/>
              </a:lnSpc>
            </a:pPr>
            <a:endParaRPr lang="fa-IR" sz="2800" b="1" dirty="0">
              <a:cs typeface="B Zar" panose="00000400000000000000" pitchFamily="2" charset="-78"/>
            </a:endParaRPr>
          </a:p>
        </p:txBody>
      </p:sp>
    </p:spTree>
    <p:extLst>
      <p:ext uri="{BB962C8B-B14F-4D97-AF65-F5344CB8AC3E}">
        <p14:creationId xmlns:p14="http://schemas.microsoft.com/office/powerpoint/2010/main" val="33505149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pPr algn="ctr"/>
            <a:r>
              <a:rPr lang="fa-IR" sz="4400" b="1" dirty="0">
                <a:solidFill>
                  <a:srgbClr val="002060"/>
                </a:solidFill>
                <a:cs typeface="B Zar" panose="00000400000000000000" pitchFamily="2" charset="-78"/>
              </a:rPr>
              <a:t>دارو درمانی</a:t>
            </a:r>
            <a:endParaRPr lang="fa-IR" sz="4400" b="1" dirty="0">
              <a:cs typeface="B Zar" panose="00000400000000000000" pitchFamily="2" charset="-78"/>
            </a:endParaRPr>
          </a:p>
        </p:txBody>
      </p:sp>
      <p:sp>
        <p:nvSpPr>
          <p:cNvPr id="3" name="Content Placeholder 2"/>
          <p:cNvSpPr>
            <a:spLocks noGrp="1"/>
          </p:cNvSpPr>
          <p:nvPr>
            <p:ph idx="1"/>
          </p:nvPr>
        </p:nvSpPr>
        <p:spPr/>
        <p:txBody>
          <a:bodyPr>
            <a:normAutofit/>
          </a:bodyPr>
          <a:lstStyle/>
          <a:p>
            <a:pPr>
              <a:lnSpc>
                <a:spcPct val="200000"/>
              </a:lnSpc>
            </a:pPr>
            <a:r>
              <a:rPr lang="fa-IR" sz="2800" b="1" dirty="0">
                <a:cs typeface="B Zar" panose="00000400000000000000" pitchFamily="2" charset="-78"/>
              </a:rPr>
              <a:t>ضدافسردگي‌‌هاي سه‌حلقه‌اي: عوارض دارويي و شدت مسموميت اين دسته داروها در مقايسه با مهارکنندگان اختصاصي بازجذب سروتونين بيشتر است. </a:t>
            </a:r>
            <a:br>
              <a:rPr lang="fa-IR" sz="2800" b="1" dirty="0">
                <a:cs typeface="B Zar" panose="00000400000000000000" pitchFamily="2" charset="-78"/>
              </a:rPr>
            </a:br>
            <a:endParaRPr lang="fa-IR" sz="2800" b="1" dirty="0">
              <a:cs typeface="B Zar" panose="00000400000000000000" pitchFamily="2" charset="-78"/>
            </a:endParaRPr>
          </a:p>
        </p:txBody>
      </p:sp>
    </p:spTree>
    <p:extLst>
      <p:ext uri="{BB962C8B-B14F-4D97-AF65-F5344CB8AC3E}">
        <p14:creationId xmlns:p14="http://schemas.microsoft.com/office/powerpoint/2010/main" val="9354107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pPr algn="ctr"/>
            <a:r>
              <a:rPr lang="fa-IR" sz="4400" b="1" dirty="0">
                <a:solidFill>
                  <a:srgbClr val="002060"/>
                </a:solidFill>
                <a:cs typeface="B Zar" panose="00000400000000000000" pitchFamily="2" charset="-78"/>
              </a:rPr>
              <a:t>دارو درمانی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nSpc>
                <a:spcPct val="150000"/>
              </a:lnSpc>
            </a:pPr>
            <a:r>
              <a:rPr lang="fa-IR" sz="2400" b="1" dirty="0">
                <a:cs typeface="B Zar" panose="00000400000000000000" pitchFamily="2" charset="-78"/>
              </a:rPr>
              <a:t>هرچند که سه حلقه‌اي‌‌ها يا مهارکنندگان اختصاصي بازجذب سروتونين بيشتر براي درمان افسردگي پس از زايمان تجويز مي‌شوند، ساير داروهاي ضدافسردگي نظير مهارکنندگان بازجذب نوراپي‌نفرين و سروتونين و مهارکنندگان بازجذب دوپامين نيز براي درمان اين بيماري کاربرد دارند.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در </a:t>
            </a:r>
            <a:r>
              <a:rPr lang="fa-IR" sz="2400" b="1" dirty="0">
                <a:cs typeface="B Zar" panose="00000400000000000000" pitchFamily="2" charset="-78"/>
              </a:rPr>
              <a:t>بيشتر زنان علايم بهبود دو تا شش هفته پس از شروع درمان دارويي بروز مي‌کنند.</a:t>
            </a:r>
          </a:p>
          <a:p>
            <a:endParaRPr lang="fa-IR" sz="2400" b="1" dirty="0">
              <a:cs typeface="B Zar" panose="00000400000000000000" pitchFamily="2" charset="-78"/>
            </a:endParaRPr>
          </a:p>
        </p:txBody>
      </p:sp>
    </p:spTree>
    <p:extLst>
      <p:ext uri="{BB962C8B-B14F-4D97-AF65-F5344CB8AC3E}">
        <p14:creationId xmlns:p14="http://schemas.microsoft.com/office/powerpoint/2010/main" val="36493177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fa-IR" sz="4400" b="1" dirty="0">
                <a:solidFill>
                  <a:srgbClr val="002060"/>
                </a:solidFill>
                <a:cs typeface="B Zar" panose="00000400000000000000" pitchFamily="2" charset="-78"/>
              </a:rPr>
              <a:t>دارو درمانی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nSpc>
                <a:spcPct val="150000"/>
              </a:lnSpc>
            </a:pPr>
            <a:r>
              <a:rPr lang="fa-IR" sz="2400" b="1" dirty="0">
                <a:cs typeface="B Zar" panose="00000400000000000000" pitchFamily="2" charset="-78"/>
              </a:rPr>
              <a:t>در صورتي که پس از دو هفته علايم بهبود تظاهر نکردند يا علايم تشديد يافتند، بنابر صلاحديد پزشک، افزايش دوز دارو يا تعويض آن توصيه مي‌شود.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براي </a:t>
            </a:r>
            <a:r>
              <a:rPr lang="fa-IR" sz="2400" b="1" dirty="0">
                <a:cs typeface="B Zar" panose="00000400000000000000" pitchFamily="2" charset="-78"/>
              </a:rPr>
              <a:t>فروکش کردن کامل علايم و به حداقل رساندن خطر عود بيماري، درمان با ضدافسردگي‌‌ها بايد نه تا دوازده ماه ادامه يابد. </a:t>
            </a:r>
            <a:r>
              <a:rPr lang="fa-IR" sz="2600" b="1" dirty="0">
                <a:cs typeface="B Zar" panose="00000400000000000000" pitchFamily="2" charset="-78"/>
              </a:rPr>
              <a:t/>
            </a:r>
            <a:br>
              <a:rPr lang="fa-IR" sz="2600" b="1" dirty="0">
                <a:cs typeface="B Zar" panose="00000400000000000000" pitchFamily="2" charset="-78"/>
              </a:rPr>
            </a:br>
            <a:r>
              <a:rPr lang="fa-IR" sz="2600" b="1" dirty="0">
                <a:cs typeface="B Zar" panose="00000400000000000000" pitchFamily="2" charset="-78"/>
              </a:rPr>
              <a:t/>
            </a:r>
            <a:br>
              <a:rPr lang="fa-IR" sz="2600" b="1" dirty="0">
                <a:cs typeface="B Zar" panose="00000400000000000000" pitchFamily="2" charset="-78"/>
              </a:rPr>
            </a:br>
            <a:endParaRPr lang="fa-IR" sz="2600" b="1" dirty="0">
              <a:cs typeface="B Zar" panose="00000400000000000000" pitchFamily="2" charset="-78"/>
            </a:endParaRPr>
          </a:p>
          <a:p>
            <a:endParaRPr lang="fa-IR" b="1" dirty="0">
              <a:cs typeface="B Zar" panose="00000400000000000000" pitchFamily="2" charset="-78"/>
            </a:endParaRPr>
          </a:p>
        </p:txBody>
      </p:sp>
    </p:spTree>
    <p:extLst>
      <p:ext uri="{BB962C8B-B14F-4D97-AF65-F5344CB8AC3E}">
        <p14:creationId xmlns:p14="http://schemas.microsoft.com/office/powerpoint/2010/main" val="28276210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pPr algn="ctr"/>
            <a:r>
              <a:rPr lang="fa-IR" sz="4400" b="1" dirty="0">
                <a:solidFill>
                  <a:srgbClr val="002060"/>
                </a:solidFill>
                <a:cs typeface="B Zar" panose="00000400000000000000" pitchFamily="2" charset="-78"/>
              </a:rPr>
              <a:t>دارو درمانی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nSpc>
                <a:spcPct val="150000"/>
              </a:lnSpc>
            </a:pPr>
            <a:r>
              <a:rPr lang="fa-IR" sz="2400" b="1" dirty="0">
                <a:cs typeface="B Zar" panose="00000400000000000000" pitchFamily="2" charset="-78"/>
              </a:rPr>
              <a:t>تصميم‌گيري شما در مورد شروع درمان افسردگي پس از زايمان با داروهاي ضدافسردگي در بيماران شيرده بستگي به نظر بيمار دارد.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به </a:t>
            </a:r>
            <a:r>
              <a:rPr lang="fa-IR" sz="2400" b="1" dirty="0">
                <a:cs typeface="B Zar" panose="00000400000000000000" pitchFamily="2" charset="-78"/>
              </a:rPr>
              <a:t>بيمارتان اطلاع دهيد که تمام داروهاي ضدافسردگي در داخل شير ترشح مي‌شوند و غلظتي از آنها در پلاسماي خون برخي از نوزادان شيرخوار مشاهده شده است، البته مطالعات نشان داده‌اند که ‌اين گروه از نوزادان مواجهه با ضدافسردگي‌‌ها را بدون آسيب و به خوبي تحمل کرده‌اند.</a:t>
            </a:r>
          </a:p>
        </p:txBody>
      </p:sp>
    </p:spTree>
    <p:extLst>
      <p:ext uri="{BB962C8B-B14F-4D97-AF65-F5344CB8AC3E}">
        <p14:creationId xmlns:p14="http://schemas.microsoft.com/office/powerpoint/2010/main" val="36889550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fa-IR" sz="4400" b="1" dirty="0">
                <a:solidFill>
                  <a:srgbClr val="002060"/>
                </a:solidFill>
                <a:cs typeface="B Zar" panose="00000400000000000000" pitchFamily="2" charset="-78"/>
              </a:rPr>
              <a:t>دارو درمانی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nSpc>
                <a:spcPct val="160000"/>
              </a:lnSpc>
            </a:pPr>
            <a:r>
              <a:rPr lang="fa-IR" sz="2400" b="1" dirty="0">
                <a:cs typeface="B Zar" panose="00000400000000000000" pitchFamily="2" charset="-78"/>
              </a:rPr>
              <a:t>آنچه در اينجا لازم به ذکر است، محدود بودن يافته‌‌ها در مورد اثرات ناخواسته داروهاي ضدافسردگي در نوزادان شيرخوار است</a:t>
            </a:r>
            <a:r>
              <a:rPr lang="fa-IR" sz="2400" b="1" dirty="0" smtClean="0">
                <a:cs typeface="B Zar" panose="00000400000000000000" pitchFamily="2" charset="-78"/>
              </a:rPr>
              <a:t>.</a:t>
            </a:r>
          </a:p>
          <a:p>
            <a:pPr>
              <a:lnSpc>
                <a:spcPct val="160000"/>
              </a:lnSpc>
            </a:pPr>
            <a:r>
              <a:rPr lang="fa-IR" sz="2400" b="1" dirty="0" smtClean="0">
                <a:cs typeface="B Zar" panose="00000400000000000000" pitchFamily="2" charset="-78"/>
              </a:rPr>
              <a:t> </a:t>
            </a:r>
            <a:r>
              <a:rPr lang="fa-IR" sz="2400" b="1" dirty="0">
                <a:cs typeface="B Zar" panose="00000400000000000000" pitchFamily="2" charset="-78"/>
              </a:rPr>
              <a:t>برخي مطالعات مطرح کرده‌اند که در ميان مهارکنندگان اختصاصي بازجذب سروتونين، سرترالين، پاروکستين و فلووکسامين حداقل ميزان انتقال را به نوزاد طي شيردهي دارند. </a:t>
            </a:r>
            <a:r>
              <a:rPr lang="fa-IR" b="1" dirty="0">
                <a:cs typeface="B Zar" panose="00000400000000000000" pitchFamily="2" charset="-78"/>
              </a:rPr>
              <a:t/>
            </a:r>
            <a:br>
              <a:rPr lang="fa-IR" b="1" dirty="0">
                <a:cs typeface="B Zar" panose="00000400000000000000" pitchFamily="2" charset="-78"/>
              </a:rPr>
            </a:br>
            <a:endParaRPr lang="fa-IR" b="1" dirty="0">
              <a:cs typeface="B Zar" panose="00000400000000000000" pitchFamily="2" charset="-78"/>
            </a:endParaRPr>
          </a:p>
          <a:p>
            <a:endParaRPr lang="fa-IR" b="1" dirty="0">
              <a:cs typeface="B Zar" panose="00000400000000000000" pitchFamily="2" charset="-78"/>
            </a:endParaRPr>
          </a:p>
        </p:txBody>
      </p:sp>
    </p:spTree>
    <p:extLst>
      <p:ext uri="{BB962C8B-B14F-4D97-AF65-F5344CB8AC3E}">
        <p14:creationId xmlns:p14="http://schemas.microsoft.com/office/powerpoint/2010/main" val="8765594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fa-IR" sz="4400" b="1" dirty="0">
                <a:solidFill>
                  <a:srgbClr val="002060"/>
                </a:solidFill>
                <a:cs typeface="B Zar" panose="00000400000000000000" pitchFamily="2" charset="-78"/>
              </a:rPr>
              <a:t>دارو درمانی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nSpc>
                <a:spcPct val="200000"/>
              </a:lnSpc>
            </a:pPr>
            <a:r>
              <a:rPr lang="fa-IR" sz="2400" b="1" dirty="0">
                <a:cs typeface="B Zar" panose="00000400000000000000" pitchFamily="2" charset="-78"/>
              </a:rPr>
              <a:t>ساير داروها: داروهاي ضدافسردگي، درمان استاندارد و به اثبات رسيده انواع متوسط تا شديد افسردگي پس از زايمان هستند، اما با وجود مطالعات باليني ناکافي، درمان‌‌هايي نظير هورمون درماني، اسيدهاي چرب امگا 3 و ضداضطراب‌‌ها نيز به عنوان درمان کمکي افسردگي پس از زايمان به کار مي‌روند.</a:t>
            </a:r>
          </a:p>
          <a:p>
            <a:pPr>
              <a:lnSpc>
                <a:spcPct val="200000"/>
              </a:lnSpc>
            </a:pPr>
            <a:endParaRPr lang="fa-IR" b="1" dirty="0">
              <a:cs typeface="B Zar" panose="00000400000000000000" pitchFamily="2" charset="-78"/>
            </a:endParaRPr>
          </a:p>
        </p:txBody>
      </p:sp>
    </p:spTree>
    <p:extLst>
      <p:ext uri="{BB962C8B-B14F-4D97-AF65-F5344CB8AC3E}">
        <p14:creationId xmlns:p14="http://schemas.microsoft.com/office/powerpoint/2010/main" val="8971989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smtClean="0">
                <a:solidFill>
                  <a:srgbClr val="002060"/>
                </a:solidFill>
                <a:cs typeface="B Zar" panose="00000400000000000000" pitchFamily="2" charset="-78"/>
              </a:rPr>
              <a:t>روان درمانی</a:t>
            </a:r>
            <a:endParaRPr lang="fa-IR" sz="4400" b="1" dirty="0">
              <a:solidFill>
                <a:srgbClr val="002060"/>
              </a:solidFill>
              <a:cs typeface="B Zar" panose="00000400000000000000" pitchFamily="2" charset="-78"/>
            </a:endParaRPr>
          </a:p>
        </p:txBody>
      </p:sp>
      <p:sp>
        <p:nvSpPr>
          <p:cNvPr id="3" name="Content Placeholder 2"/>
          <p:cNvSpPr>
            <a:spLocks noGrp="1"/>
          </p:cNvSpPr>
          <p:nvPr>
            <p:ph idx="1"/>
          </p:nvPr>
        </p:nvSpPr>
        <p:spPr/>
        <p:txBody>
          <a:bodyPr/>
          <a:lstStyle/>
          <a:p>
            <a:pPr marL="0" indent="0">
              <a:buNone/>
            </a:pPr>
            <a:r>
              <a:rPr lang="fa-IR" dirty="0"/>
              <a:t/>
            </a:r>
            <a:br>
              <a:rPr lang="fa-IR" dirty="0"/>
            </a:br>
            <a:endParaRPr lang="fa-IR" dirty="0"/>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6250" y="2484189"/>
            <a:ext cx="5441323" cy="3427033"/>
          </a:xfrm>
          <a:prstGeom prst="rect">
            <a:avLst/>
          </a:prstGeom>
        </p:spPr>
      </p:pic>
    </p:spTree>
    <p:extLst>
      <p:ext uri="{BB962C8B-B14F-4D97-AF65-F5344CB8AC3E}">
        <p14:creationId xmlns:p14="http://schemas.microsoft.com/office/powerpoint/2010/main" val="2861338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66795" y="2020866"/>
            <a:ext cx="9437817" cy="4242148"/>
          </a:xfrm>
        </p:spPr>
        <p:style>
          <a:lnRef idx="1">
            <a:schemeClr val="dk1"/>
          </a:lnRef>
          <a:fillRef idx="2">
            <a:schemeClr val="dk1"/>
          </a:fillRef>
          <a:effectRef idx="1">
            <a:schemeClr val="dk1"/>
          </a:effectRef>
          <a:fontRef idx="minor">
            <a:schemeClr val="dk1"/>
          </a:fontRef>
        </p:style>
        <p:txBody>
          <a:bodyPr>
            <a:normAutofit/>
          </a:bodyPr>
          <a:lstStyle/>
          <a:p>
            <a:pPr lvl="0">
              <a:lnSpc>
                <a:spcPct val="150000"/>
              </a:lnSpc>
              <a:buClr>
                <a:srgbClr val="4A66AC"/>
              </a:buClr>
            </a:pPr>
            <a:r>
              <a:rPr lang="fa-IR" sz="2800" b="1" dirty="0">
                <a:solidFill>
                  <a:prstClr val="black">
                    <a:lumMod val="75000"/>
                    <a:lumOff val="25000"/>
                  </a:prstClr>
                </a:solidFill>
                <a:cs typeface="B Zar" panose="00000400000000000000" pitchFamily="2" charset="-78"/>
              </a:rPr>
              <a:t>افسردگی پس‌از زایمان یکی از مشکلات رایجی است که حدود پانزده درصد زنان پس‌از زایمان با آن مواجه </a:t>
            </a:r>
            <a:r>
              <a:rPr lang="fa-IR" sz="2800" b="1" dirty="0" smtClean="0">
                <a:solidFill>
                  <a:prstClr val="black">
                    <a:lumMod val="75000"/>
                    <a:lumOff val="25000"/>
                  </a:prstClr>
                </a:solidFill>
                <a:cs typeface="B Zar" panose="00000400000000000000" pitchFamily="2" charset="-78"/>
              </a:rPr>
              <a:t>می‌شوند</a:t>
            </a:r>
          </a:p>
          <a:p>
            <a:pPr lvl="0">
              <a:lnSpc>
                <a:spcPct val="150000"/>
              </a:lnSpc>
              <a:buClr>
                <a:srgbClr val="4A66AC"/>
              </a:buClr>
            </a:pPr>
            <a:r>
              <a:rPr lang="fa-IR" sz="2800" b="1" dirty="0" smtClean="0">
                <a:solidFill>
                  <a:prstClr val="black">
                    <a:lumMod val="75000"/>
                    <a:lumOff val="25000"/>
                  </a:prstClr>
                </a:solidFill>
                <a:cs typeface="B Zar" panose="00000400000000000000" pitchFamily="2" charset="-78"/>
              </a:rPr>
              <a:t> </a:t>
            </a:r>
            <a:r>
              <a:rPr lang="fa-IR" sz="2800" b="1" dirty="0">
                <a:solidFill>
                  <a:prstClr val="black">
                    <a:lumMod val="75000"/>
                    <a:lumOff val="25000"/>
                  </a:prstClr>
                </a:solidFill>
                <a:cs typeface="B Zar" panose="00000400000000000000" pitchFamily="2" charset="-78"/>
              </a:rPr>
              <a:t>در ایران کمترین نرخ شیوع این اختلال ده تا سیزده درصد در فاصله دو تا هشت هفته پس‌از زایمان و بیشترین نرخ شیوع آن چهل و یک درصد در فاصله ده روز پس‌از زایمان گزارش‌شده است.</a:t>
            </a:r>
          </a:p>
          <a:p>
            <a:endParaRPr lang="en-US" sz="2400" dirty="0"/>
          </a:p>
        </p:txBody>
      </p:sp>
    </p:spTree>
    <p:extLst>
      <p:ext uri="{BB962C8B-B14F-4D97-AF65-F5344CB8AC3E}">
        <p14:creationId xmlns:p14="http://schemas.microsoft.com/office/powerpoint/2010/main" val="40493716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fa-IR" sz="4400" b="1" dirty="0">
                <a:solidFill>
                  <a:srgbClr val="002060"/>
                </a:solidFill>
                <a:cs typeface="B Zar" panose="00000400000000000000" pitchFamily="2" charset="-78"/>
              </a:rPr>
              <a:t>روان درمانی</a:t>
            </a:r>
            <a:endParaRPr lang="fa-IR" sz="4400" b="1" dirty="0">
              <a:cs typeface="B Zar" panose="00000400000000000000" pitchFamily="2" charset="-78"/>
            </a:endParaRPr>
          </a:p>
        </p:txBody>
      </p:sp>
      <p:sp>
        <p:nvSpPr>
          <p:cNvPr id="3" name="Content Placeholder 2"/>
          <p:cNvSpPr>
            <a:spLocks noGrp="1"/>
          </p:cNvSpPr>
          <p:nvPr>
            <p:ph idx="1"/>
          </p:nvPr>
        </p:nvSpPr>
        <p:spPr>
          <a:xfrm>
            <a:off x="1392072" y="1910687"/>
            <a:ext cx="10112540" cy="4408226"/>
          </a:xfrm>
        </p:spPr>
        <p:style>
          <a:lnRef idx="1">
            <a:schemeClr val="accent5"/>
          </a:lnRef>
          <a:fillRef idx="2">
            <a:schemeClr val="accent5"/>
          </a:fillRef>
          <a:effectRef idx="1">
            <a:schemeClr val="accent5"/>
          </a:effectRef>
          <a:fontRef idx="minor">
            <a:schemeClr val="dk1"/>
          </a:fontRef>
        </p:style>
        <p:txBody>
          <a:bodyPr>
            <a:noAutofit/>
          </a:bodyPr>
          <a:lstStyle/>
          <a:p>
            <a:pPr>
              <a:lnSpc>
                <a:spcPct val="150000"/>
              </a:lnSpc>
            </a:pPr>
            <a:r>
              <a:rPr lang="fa-IR" sz="2400" b="1" dirty="0">
                <a:cs typeface="B Zar" panose="00000400000000000000" pitchFamily="2" charset="-78"/>
              </a:rPr>
              <a:t>تحقيقات براي يافتن بهترين استراتژي درماني در افسردگي پس از زايمان هنوز ادامه دارد.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به </a:t>
            </a:r>
            <a:r>
              <a:rPr lang="fa-IR" sz="2400" b="1" dirty="0">
                <a:cs typeface="B Zar" panose="00000400000000000000" pitchFamily="2" charset="-78"/>
              </a:rPr>
              <a:t>هر حال، مديريت موثر افسردگي پس از زايمان شامل مداخلات غير دارويي و دارويي است. </a:t>
            </a:r>
            <a:endParaRPr lang="fa-IR" sz="2400" b="1" dirty="0" smtClean="0">
              <a:cs typeface="B Zar" panose="00000400000000000000" pitchFamily="2" charset="-78"/>
            </a:endParaRPr>
          </a:p>
          <a:p>
            <a:pPr>
              <a:lnSpc>
                <a:spcPct val="150000"/>
              </a:lnSpc>
            </a:pPr>
            <a:r>
              <a:rPr lang="fa-IR" sz="2400" b="1" dirty="0" smtClean="0">
                <a:cs typeface="B Zar" panose="00000400000000000000" pitchFamily="2" charset="-78"/>
              </a:rPr>
              <a:t>زناني </a:t>
            </a:r>
            <a:r>
              <a:rPr lang="fa-IR" sz="2400" b="1" dirty="0">
                <a:cs typeface="B Zar" panose="00000400000000000000" pitchFamily="2" charset="-78"/>
              </a:rPr>
              <a:t>که از علايم خفيف تا متوسط افسردگي پس از زايمان رنج مي‌برند، بايد درمان‌‌هاي غيردارويي نظير روان‌درماني را تجربه کنند</a:t>
            </a:r>
            <a:r>
              <a:rPr lang="fa-IR" sz="2400" b="1" dirty="0" smtClean="0">
                <a:cs typeface="B Zar" panose="00000400000000000000" pitchFamily="2" charset="-78"/>
              </a:rPr>
              <a:t>.</a:t>
            </a:r>
          </a:p>
          <a:p>
            <a:pPr>
              <a:lnSpc>
                <a:spcPct val="150000"/>
              </a:lnSpc>
            </a:pPr>
            <a:r>
              <a:rPr lang="fa-IR" sz="2400" b="1" dirty="0" smtClean="0">
                <a:cs typeface="B Zar" panose="00000400000000000000" pitchFamily="2" charset="-78"/>
              </a:rPr>
              <a:t> </a:t>
            </a:r>
            <a:r>
              <a:rPr lang="fa-IR" sz="2400" b="1" dirty="0">
                <a:cs typeface="B Zar" panose="00000400000000000000" pitchFamily="2" charset="-78"/>
              </a:rPr>
              <a:t>به علاوه، درمان‌‌هاي غيردارويي در زناني که به دليل ترشح داروها در شير مادر تمايلي به مصرف دارو ندارند، ارجح است. </a:t>
            </a:r>
          </a:p>
        </p:txBody>
      </p:sp>
    </p:spTree>
    <p:extLst>
      <p:ext uri="{BB962C8B-B14F-4D97-AF65-F5344CB8AC3E}">
        <p14:creationId xmlns:p14="http://schemas.microsoft.com/office/powerpoint/2010/main" val="42287789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002060"/>
                </a:solidFill>
                <a:cs typeface="B Zar" panose="00000400000000000000" pitchFamily="2" charset="-78"/>
              </a:rPr>
              <a:t>روان درمانی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800" b="1" dirty="0">
                <a:cs typeface="B Zar" panose="00000400000000000000" pitchFamily="2" charset="-78"/>
              </a:rPr>
              <a:t>درمان‌‌هاي شناختي- رفتاري به زنان کمک مي‌کنند تا افکار، باورها و رفتارهاي منفي و غيرکارآمد را در خود يافته و افکار مثبت و واقعي‌تر را جايگزين آنها کنند</a:t>
            </a:r>
            <a:r>
              <a:rPr lang="fa-IR" sz="2800" b="1" dirty="0" smtClean="0">
                <a:cs typeface="B Zar" panose="00000400000000000000" pitchFamily="2" charset="-78"/>
              </a:rPr>
              <a:t>.</a:t>
            </a:r>
          </a:p>
          <a:p>
            <a:pPr>
              <a:lnSpc>
                <a:spcPct val="150000"/>
              </a:lnSpc>
            </a:pPr>
            <a:r>
              <a:rPr lang="fa-IR" sz="2800" b="1" dirty="0" smtClean="0">
                <a:cs typeface="B Zar" panose="00000400000000000000" pitchFamily="2" charset="-78"/>
              </a:rPr>
              <a:t> </a:t>
            </a:r>
            <a:r>
              <a:rPr lang="fa-IR" sz="2800" b="1" dirty="0">
                <a:cs typeface="B Zar" panose="00000400000000000000" pitchFamily="2" charset="-78"/>
              </a:rPr>
              <a:t>ساير درمان‌‌هاي غيردارويي افسردگي پس از زايمان شامل گروه درماني، مشاوره غيرمستقيم، نوردرماني، مشاوره با حمايت خانواده و گروه‌‌هاي با حمايت همسر است.</a:t>
            </a:r>
          </a:p>
          <a:p>
            <a:endParaRPr lang="fa-IR" sz="2800" b="1" dirty="0">
              <a:cs typeface="B Zar" panose="00000400000000000000" pitchFamily="2" charset="-78"/>
            </a:endParaRPr>
          </a:p>
        </p:txBody>
      </p:sp>
    </p:spTree>
    <p:extLst>
      <p:ext uri="{BB962C8B-B14F-4D97-AF65-F5344CB8AC3E}">
        <p14:creationId xmlns:p14="http://schemas.microsoft.com/office/powerpoint/2010/main" val="222743122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400" b="1" dirty="0">
                <a:solidFill>
                  <a:srgbClr val="002060"/>
                </a:solidFill>
                <a:cs typeface="B Zar" panose="00000400000000000000" pitchFamily="2" charset="-78"/>
              </a:rPr>
              <a:t>روان درمانی</a:t>
            </a:r>
            <a:endParaRPr lang="fa-IR" sz="4400" b="1" dirty="0">
              <a:cs typeface="B Zar" panose="00000400000000000000" pitchFamily="2" charset="-78"/>
            </a:endParaRPr>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nSpc>
                <a:spcPct val="150000"/>
              </a:lnSpc>
            </a:pPr>
            <a:r>
              <a:rPr lang="fa-IR" sz="2800" b="1" dirty="0">
                <a:cs typeface="B Zar" panose="00000400000000000000" pitchFamily="2" charset="-78"/>
              </a:rPr>
              <a:t>هرگاه علايم افسردگي پس از زايمان در زني متوسط تا شديد باشند يا در صورتي که بيمار به درمان‌‌هاي غيردارويي به تنهايي پاسخ ندهد، استفاده از درمان دارويي ضروري است.</a:t>
            </a:r>
          </a:p>
          <a:p>
            <a:endParaRPr lang="fa-IR" sz="2800" b="1" dirty="0">
              <a:cs typeface="B Zar" panose="00000400000000000000" pitchFamily="2" charset="-78"/>
            </a:endParaRPr>
          </a:p>
        </p:txBody>
      </p:sp>
    </p:spTree>
    <p:extLst>
      <p:ext uri="{BB962C8B-B14F-4D97-AF65-F5344CB8AC3E}">
        <p14:creationId xmlns:p14="http://schemas.microsoft.com/office/powerpoint/2010/main" val="27580352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0880" y="1924335"/>
            <a:ext cx="8915399" cy="2906972"/>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fa-IR" sz="4800" b="1" dirty="0" smtClean="0">
                <a:cs typeface="B Zar" panose="00000400000000000000" pitchFamily="2" charset="-78"/>
              </a:rPr>
              <a:t>پایان</a:t>
            </a:r>
            <a:br>
              <a:rPr lang="fa-IR" sz="4800" b="1" dirty="0" smtClean="0">
                <a:cs typeface="B Zar" panose="00000400000000000000" pitchFamily="2" charset="-78"/>
              </a:rPr>
            </a:br>
            <a:r>
              <a:rPr lang="fa-IR" sz="4800" b="1" dirty="0" smtClean="0">
                <a:cs typeface="B Zar" panose="00000400000000000000" pitchFamily="2" charset="-78"/>
              </a:rPr>
              <a:t>گروه آموزشی مهر جنوب(دکتر برومند)</a:t>
            </a:r>
            <a:br>
              <a:rPr lang="fa-IR" sz="4800" b="1" dirty="0" smtClean="0">
                <a:cs typeface="B Zar" panose="00000400000000000000" pitchFamily="2" charset="-78"/>
              </a:rPr>
            </a:br>
            <a:r>
              <a:rPr lang="fa-IR" sz="4800" b="1" dirty="0" smtClean="0">
                <a:cs typeface="B Zar" panose="00000400000000000000" pitchFamily="2" charset="-78"/>
              </a:rPr>
              <a:t>تدوین کننده:سیده مریم تیمار</a:t>
            </a:r>
            <a:br>
              <a:rPr lang="fa-IR" sz="4800" b="1" dirty="0" smtClean="0">
                <a:cs typeface="B Zar" panose="00000400000000000000" pitchFamily="2" charset="-78"/>
              </a:rPr>
            </a:br>
            <a:r>
              <a:rPr lang="fa-IR" sz="4800" b="1" dirty="0" smtClean="0">
                <a:cs typeface="B Zar" panose="00000400000000000000" pitchFamily="2" charset="-78"/>
              </a:rPr>
              <a:t>07633671199</a:t>
            </a:r>
            <a:r>
              <a:rPr lang="fa-IR" dirty="0"/>
              <a:t/>
            </a:r>
            <a:br>
              <a:rPr lang="fa-IR" dirty="0"/>
            </a:br>
            <a:endParaRPr lang="fa-IR" dirty="0"/>
          </a:p>
        </p:txBody>
      </p:sp>
    </p:spTree>
    <p:extLst>
      <p:ext uri="{BB962C8B-B14F-4D97-AF65-F5344CB8AC3E}">
        <p14:creationId xmlns:p14="http://schemas.microsoft.com/office/powerpoint/2010/main" val="184304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fa-IR" sz="4000" b="1" dirty="0" smtClean="0">
                <a:solidFill>
                  <a:srgbClr val="002060"/>
                </a:solidFill>
                <a:cs typeface="B Zar" panose="00000400000000000000" pitchFamily="2" charset="-78"/>
              </a:rPr>
              <a:t>تعریف افسردگی پس از زایمان</a:t>
            </a:r>
            <a:endParaRPr lang="fa-IR" sz="4000" b="1" dirty="0">
              <a:solidFill>
                <a:srgbClr val="002060"/>
              </a:solidFill>
              <a:cs typeface="B Zar" panose="00000400000000000000" pitchFamily="2" charset="-78"/>
            </a:endParaRPr>
          </a:p>
        </p:txBody>
      </p:sp>
      <p:sp>
        <p:nvSpPr>
          <p:cNvPr id="3" name="Content Placeholder 2"/>
          <p:cNvSpPr>
            <a:spLocks noGrp="1"/>
          </p:cNvSpPr>
          <p:nvPr>
            <p:ph idx="1"/>
          </p:nvPr>
        </p:nvSpPr>
        <p:spPr>
          <a:xfrm>
            <a:off x="2589212" y="2133600"/>
            <a:ext cx="8915400" cy="4610100"/>
          </a:xfrm>
        </p:spPr>
        <p:style>
          <a:lnRef idx="1">
            <a:schemeClr val="accent4"/>
          </a:lnRef>
          <a:fillRef idx="2">
            <a:schemeClr val="accent4"/>
          </a:fillRef>
          <a:effectRef idx="1">
            <a:schemeClr val="accent4"/>
          </a:effectRef>
          <a:fontRef idx="minor">
            <a:schemeClr val="dk1"/>
          </a:fontRef>
        </p:style>
        <p:txBody>
          <a:bodyPr>
            <a:normAutofit/>
          </a:bodyPr>
          <a:lstStyle/>
          <a:p>
            <a:pPr>
              <a:lnSpc>
                <a:spcPct val="150000"/>
              </a:lnSpc>
            </a:pPr>
            <a:r>
              <a:rPr lang="fa-IR" sz="2800" b="1" dirty="0" smtClean="0">
                <a:solidFill>
                  <a:srgbClr val="002060"/>
                </a:solidFill>
                <a:cs typeface="B Zar" panose="00000400000000000000" pitchFamily="2" charset="-78"/>
              </a:rPr>
              <a:t>افسردگی </a:t>
            </a:r>
            <a:r>
              <a:rPr lang="fa-IR" sz="2800" b="1" dirty="0">
                <a:solidFill>
                  <a:srgbClr val="002060"/>
                </a:solidFill>
                <a:cs typeface="B Zar" panose="00000400000000000000" pitchFamily="2" charset="-78"/>
              </a:rPr>
              <a:t>پس از زایمان با تغییرات بیو شیمیایی، اجتماعی و روانشناختی مرتبط با فرزند آوری می باشد</a:t>
            </a:r>
            <a:r>
              <a:rPr lang="fa-IR" sz="2800" b="1" dirty="0" smtClean="0">
                <a:solidFill>
                  <a:srgbClr val="002060"/>
                </a:solidFill>
                <a:cs typeface="B Zar" panose="00000400000000000000" pitchFamily="2" charset="-78"/>
              </a:rPr>
              <a:t>.</a:t>
            </a:r>
          </a:p>
          <a:p>
            <a:pPr>
              <a:lnSpc>
                <a:spcPct val="150000"/>
              </a:lnSpc>
            </a:pPr>
            <a:r>
              <a:rPr lang="fa-IR" sz="2800" b="1" dirty="0" smtClean="0">
                <a:solidFill>
                  <a:srgbClr val="002060"/>
                </a:solidFill>
                <a:cs typeface="B Zar" panose="00000400000000000000" pitchFamily="2" charset="-78"/>
              </a:rPr>
              <a:t> </a:t>
            </a:r>
            <a:r>
              <a:rPr lang="fa-IR" sz="2800" b="1" dirty="0">
                <a:solidFill>
                  <a:srgbClr val="002060"/>
                </a:solidFill>
                <a:cs typeface="B Zar" panose="00000400000000000000" pitchFamily="2" charset="-78"/>
              </a:rPr>
              <a:t>این اصطلاح طیف وسیعی از تغییرات جسمی‌ و عاطفی را توصیف می‌کند که بسیاری از مادران جدید تجربه می‌کنند. </a:t>
            </a:r>
            <a:endParaRPr lang="fa-IR" sz="2800" b="1" dirty="0" smtClean="0">
              <a:solidFill>
                <a:srgbClr val="002060"/>
              </a:solidFill>
              <a:cs typeface="B Zar" panose="00000400000000000000" pitchFamily="2" charset="-78"/>
            </a:endParaRPr>
          </a:p>
          <a:p>
            <a:pPr>
              <a:lnSpc>
                <a:spcPct val="150000"/>
              </a:lnSpc>
            </a:pPr>
            <a:endParaRPr lang="fa-IR" sz="2800" b="1" dirty="0">
              <a:solidFill>
                <a:srgbClr val="002060"/>
              </a:solidFill>
              <a:cs typeface="B Zar" panose="00000400000000000000"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4033" y="5411243"/>
            <a:ext cx="7290148" cy="1291943"/>
          </a:xfrm>
          <a:prstGeom prst="rect">
            <a:avLst/>
          </a:prstGeom>
        </p:spPr>
      </p:pic>
    </p:spTree>
    <p:extLst>
      <p:ext uri="{BB962C8B-B14F-4D97-AF65-F5344CB8AC3E}">
        <p14:creationId xmlns:p14="http://schemas.microsoft.com/office/powerpoint/2010/main" val="2528428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502" y="551145"/>
            <a:ext cx="8973913" cy="1164921"/>
          </a:xfrm>
        </p:spPr>
        <p:style>
          <a:lnRef idx="3">
            <a:schemeClr val="lt1"/>
          </a:lnRef>
          <a:fillRef idx="1">
            <a:schemeClr val="accent2"/>
          </a:fillRef>
          <a:effectRef idx="1">
            <a:schemeClr val="accent2"/>
          </a:effectRef>
          <a:fontRef idx="minor">
            <a:schemeClr val="lt1"/>
          </a:fontRef>
        </p:style>
        <p:txBody>
          <a:bodyPr>
            <a:noAutofit/>
          </a:bodyPr>
          <a:lstStyle/>
          <a:p>
            <a:pPr algn="ctr">
              <a:lnSpc>
                <a:spcPct val="150000"/>
              </a:lnSpc>
            </a:pPr>
            <a:r>
              <a:rPr lang="fa-IR" sz="4400" b="1" dirty="0" smtClean="0">
                <a:solidFill>
                  <a:srgbClr val="002060"/>
                </a:solidFill>
                <a:cs typeface="B Zar" panose="00000400000000000000" pitchFamily="2" charset="-78"/>
              </a:rPr>
              <a:t>روان پریشی پس زایمانی</a:t>
            </a:r>
            <a:br>
              <a:rPr lang="fa-IR" sz="4400" b="1" dirty="0" smtClean="0">
                <a:solidFill>
                  <a:srgbClr val="002060"/>
                </a:solidFill>
                <a:cs typeface="B Zar" panose="00000400000000000000" pitchFamily="2" charset="-78"/>
              </a:rPr>
            </a:br>
            <a:r>
              <a:rPr lang="en-US" sz="4400" b="1" dirty="0" smtClean="0">
                <a:solidFill>
                  <a:srgbClr val="002060"/>
                </a:solidFill>
                <a:cs typeface="B Zar" panose="00000400000000000000" pitchFamily="2" charset="-78"/>
              </a:rPr>
              <a:t>puerperal psychosis </a:t>
            </a:r>
            <a:endParaRPr lang="fa-IR" sz="3200" b="1" dirty="0">
              <a:solidFill>
                <a:srgbClr val="002060"/>
              </a:solidFill>
              <a:cs typeface="B Zar" panose="00000400000000000000" pitchFamily="2" charset="-78"/>
            </a:endParaRPr>
          </a:p>
        </p:txBody>
      </p:sp>
      <p:sp>
        <p:nvSpPr>
          <p:cNvPr id="3" name="Content Placeholder 2"/>
          <p:cNvSpPr>
            <a:spLocks noGrp="1"/>
          </p:cNvSpPr>
          <p:nvPr>
            <p:ph idx="1"/>
          </p:nvPr>
        </p:nvSpPr>
        <p:spPr>
          <a:xfrm>
            <a:off x="1778697" y="2492679"/>
            <a:ext cx="9824968" cy="4468101"/>
          </a:xfrm>
        </p:spPr>
        <p:txBody>
          <a:bodyPr>
            <a:noAutofit/>
          </a:bodyPr>
          <a:lstStyle/>
          <a:p>
            <a:pPr>
              <a:lnSpc>
                <a:spcPct val="150000"/>
              </a:lnSpc>
            </a:pPr>
            <a:r>
              <a:rPr lang="fa-IR" sz="2400" b="1" dirty="0" smtClean="0">
                <a:cs typeface="B Zar" panose="00000400000000000000" pitchFamily="2" charset="-78"/>
              </a:rPr>
              <a:t>کم تر رایج است</a:t>
            </a:r>
          </a:p>
          <a:p>
            <a:pPr>
              <a:lnSpc>
                <a:spcPct val="150000"/>
              </a:lnSpc>
            </a:pPr>
            <a:r>
              <a:rPr lang="fa-IR" sz="2400" b="1" dirty="0" smtClean="0">
                <a:cs typeface="B Zar" panose="00000400000000000000" pitchFamily="2" charset="-78"/>
              </a:rPr>
              <a:t>این وضعیت برای یک مادر از هزاران زن رخ می دهد و این وضعیت سخت تر از افسردگی پس از وضع حمل است.</a:t>
            </a:r>
          </a:p>
          <a:p>
            <a:pPr>
              <a:lnSpc>
                <a:spcPct val="150000"/>
              </a:lnSpc>
            </a:pPr>
            <a:r>
              <a:rPr lang="fa-IR" sz="2400" b="1" dirty="0" smtClean="0">
                <a:cs typeface="B Zar" panose="00000400000000000000" pitchFamily="2" charset="-78"/>
              </a:rPr>
              <a:t>این وضعیت معمولا در یکی دو هفته بعد از وضع حمل یک مرتبه رخ می دهد و همراه با تغییرات رفتاری و روحی بسیار متشنجی است.</a:t>
            </a:r>
          </a:p>
          <a:p>
            <a:pPr>
              <a:lnSpc>
                <a:spcPct val="150000"/>
              </a:lnSpc>
            </a:pPr>
            <a:endParaRPr lang="fa-IR" sz="2400" b="1" dirty="0">
              <a:cs typeface="B Zar" panose="00000400000000000000" pitchFamily="2" charset="-78"/>
            </a:endParaRPr>
          </a:p>
        </p:txBody>
      </p:sp>
    </p:spTree>
    <p:extLst>
      <p:ext uri="{BB962C8B-B14F-4D97-AF65-F5344CB8AC3E}">
        <p14:creationId xmlns:p14="http://schemas.microsoft.com/office/powerpoint/2010/main" val="303927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6842</TotalTime>
  <Words>4285</Words>
  <Application>Microsoft Office PowerPoint</Application>
  <PresentationFormat>Custom</PresentationFormat>
  <Paragraphs>285</Paragraphs>
  <Slides>73</Slides>
  <Notes>1</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Wisp</vt:lpstr>
      <vt:lpstr>افسردگی بعد از زایمان </vt:lpstr>
      <vt:lpstr>مقدمه </vt:lpstr>
      <vt:lpstr>PowerPoint Presentation</vt:lpstr>
      <vt:lpstr> افسردگی</vt:lpstr>
      <vt:lpstr> افسردگی بعد از زایمان </vt:lpstr>
      <vt:lpstr>PowerPoint Presentation</vt:lpstr>
      <vt:lpstr>PowerPoint Presentation</vt:lpstr>
      <vt:lpstr>تعریف افسردگی پس از زایمان</vt:lpstr>
      <vt:lpstr>روان پریشی پس زایمانی puerperal psychosis </vt:lpstr>
      <vt:lpstr>PowerPoint Presentation</vt:lpstr>
      <vt:lpstr>نشانه‌های افسردگی پس از زایمان و تشخیص آن </vt:lpstr>
      <vt:lpstr>PowerPoint Presentation</vt:lpstr>
      <vt:lpstr>مهم‌ترین نشانه‌های افسردگی پس از زایمان </vt:lpstr>
      <vt:lpstr>مهم‌ترین نشانه‌های افسردگی پس از زایمان</vt:lpstr>
      <vt:lpstr>مهم‌ترین نشانه‌های افسردگی پس از زایمان</vt:lpstr>
      <vt:lpstr>افکار</vt:lpstr>
      <vt:lpstr>افکار</vt:lpstr>
      <vt:lpstr>افکار</vt:lpstr>
      <vt:lpstr>رفتار</vt:lpstr>
      <vt:lpstr>PowerPoint Presentation</vt:lpstr>
      <vt:lpstr>عوامل خطر ساز افسردگی بعد از زایمان</vt:lpstr>
      <vt:lpstr>عوامل خطر ساز افسردگی بعد از زایمان</vt:lpstr>
      <vt:lpstr>رابطه دلبستگی مادر و نوزاد با افسردگی پس از زایمان</vt:lpstr>
      <vt:lpstr>رابطه دلبستگی مادر و نوزاد با افسردگی پس از زایمان</vt:lpstr>
      <vt:lpstr>علل افسردگی پس از زایمان</vt:lpstr>
      <vt:lpstr>علل اجتماعی</vt:lpstr>
      <vt:lpstr>عوامل زیستی</vt:lpstr>
      <vt:lpstr>عوامل زیستی</vt:lpstr>
      <vt:lpstr>عوامل زیستی</vt:lpstr>
      <vt:lpstr>نورشیمی و نوروفیزیولوژی</vt:lpstr>
      <vt:lpstr>PowerPoint Presentation</vt:lpstr>
      <vt:lpstr>PowerPoint Presentation</vt:lpstr>
      <vt:lpstr> عوامل زیستی</vt:lpstr>
      <vt:lpstr>PowerPoint Presentation</vt:lpstr>
      <vt:lpstr>مدل‌های روان‌شناختی تبیین کننده افسردگی پس از زایمان </vt:lpstr>
      <vt:lpstr> مدل‌های روانکاوی: </vt:lpstr>
      <vt:lpstr>مدل های روانکاوی</vt:lpstr>
      <vt:lpstr>مدل های روانکاوی</vt:lpstr>
      <vt:lpstr>مدل روانکاوی</vt:lpstr>
      <vt:lpstr>مدل روانکاوی</vt:lpstr>
      <vt:lpstr>مدل روانکاوی</vt:lpstr>
      <vt:lpstr>مدل روانکاوی</vt:lpstr>
      <vt:lpstr>مدل روانکاوی</vt:lpstr>
      <vt:lpstr>مدل روانکاوی</vt:lpstr>
      <vt:lpstr>مدل‌های رفتاری شناختی </vt:lpstr>
      <vt:lpstr>مدل اولیه رفتاری:</vt:lpstr>
      <vt:lpstr>مدل اولیه رفتاری:</vt:lpstr>
      <vt:lpstr>مدل اولیه رفتاری:</vt:lpstr>
      <vt:lpstr>مدل درماندگی</vt:lpstr>
      <vt:lpstr>ب)مدل درماندگی</vt:lpstr>
      <vt:lpstr>چگونه می توانم به خودم کمک کنم؟</vt:lpstr>
      <vt:lpstr>چگونه می توانم به خودم کمک کنم؟</vt:lpstr>
      <vt:lpstr>چگونه می توانم به خودم کمک کنم؟ </vt:lpstr>
      <vt:lpstr>اقدامات اولیه</vt:lpstr>
      <vt:lpstr>روش دو ستونی</vt:lpstr>
      <vt:lpstr>PowerPoint Presentation</vt:lpstr>
      <vt:lpstr>درمان افسردگی بعد از زایمان</vt:lpstr>
      <vt:lpstr>PowerPoint Presentation</vt:lpstr>
      <vt:lpstr>PowerPoint Presentation</vt:lpstr>
      <vt:lpstr>درمانهای تخصصی:دارو درمانی</vt:lpstr>
      <vt:lpstr>درمانهای تخصصی:دارو درمانی</vt:lpstr>
      <vt:lpstr>دارو درمانی</vt:lpstr>
      <vt:lpstr>دارو درمانی</vt:lpstr>
      <vt:lpstr>دارو درمانی</vt:lpstr>
      <vt:lpstr>دارو درمانی</vt:lpstr>
      <vt:lpstr>دارو درمانی</vt:lpstr>
      <vt:lpstr>دارو درمانی</vt:lpstr>
      <vt:lpstr>دارو درمانی</vt:lpstr>
      <vt:lpstr>روان درمانی</vt:lpstr>
      <vt:lpstr>روان درمانی</vt:lpstr>
      <vt:lpstr>روان درمانی</vt:lpstr>
      <vt:lpstr>روان درمانی</vt:lpstr>
      <vt:lpstr>پایان گروه آموزشی مهر جنوب(دکتر برومند) تدوین کننده:سیده مریم تیمار 07633671199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Postpartum depression disorder   افسردگی بعد از زایمان</dc:title>
  <dc:creator>MS</dc:creator>
  <cp:lastModifiedBy>09018868042</cp:lastModifiedBy>
  <cp:revision>86</cp:revision>
  <dcterms:created xsi:type="dcterms:W3CDTF">2021-05-01T13:58:27Z</dcterms:created>
  <dcterms:modified xsi:type="dcterms:W3CDTF">2021-05-29T03:01:51Z</dcterms:modified>
</cp:coreProperties>
</file>